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4"/>
    <p:sldMasterId id="2147483751" r:id="rId5"/>
  </p:sldMasterIdLst>
  <p:notesMasterIdLst>
    <p:notesMasterId r:id="rId16"/>
  </p:notesMasterIdLst>
  <p:handoutMasterIdLst>
    <p:handoutMasterId r:id="rId17"/>
  </p:handoutMasterIdLst>
  <p:sldIdLst>
    <p:sldId id="257" r:id="rId6"/>
    <p:sldId id="2134805735" r:id="rId7"/>
    <p:sldId id="2134805750" r:id="rId8"/>
    <p:sldId id="266" r:id="rId9"/>
    <p:sldId id="287" r:id="rId10"/>
    <p:sldId id="2134805751" r:id="rId11"/>
    <p:sldId id="2134805752" r:id="rId12"/>
    <p:sldId id="258" r:id="rId13"/>
    <p:sldId id="259" r:id="rId14"/>
    <p:sldId id="291" r:id="rId15"/>
  </p:sldIdLst>
  <p:sldSz cx="12192000" cy="6858000"/>
  <p:notesSz cx="6858000" cy="9144000"/>
  <p:embeddedFontLst>
    <p:embeddedFont>
      <p:font typeface="Lato Light" panose="020F0502020204030203" pitchFamily="34" charset="0"/>
      <p:regular r:id="rId18"/>
      <p: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1640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pos="1186" userDrawn="1">
          <p15:clr>
            <a:srgbClr val="A4A3A4"/>
          </p15:clr>
        </p15:guide>
        <p15:guide id="5" pos="4679" userDrawn="1">
          <p15:clr>
            <a:srgbClr val="A4A3A4"/>
          </p15:clr>
        </p15:guide>
        <p15:guide id="6" orient="horz" pos="2682" userDrawn="1">
          <p15:clr>
            <a:srgbClr val="A4A3A4"/>
          </p15:clr>
        </p15:guide>
        <p15:guide id="7" pos="61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79F"/>
    <a:srgbClr val="00B9FF"/>
    <a:srgbClr val="39B7FF"/>
    <a:srgbClr val="7F7F7F"/>
    <a:srgbClr val="666666"/>
    <a:srgbClr val="F2F2F2"/>
    <a:srgbClr val="FFFFFF"/>
    <a:srgbClr val="018CCB"/>
    <a:srgbClr val="676768"/>
    <a:srgbClr val="67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7043" autoAdjust="0"/>
  </p:normalViewPr>
  <p:slideViewPr>
    <p:cSldViewPr snapToGrid="0">
      <p:cViewPr varScale="1">
        <p:scale>
          <a:sx n="156" d="100"/>
          <a:sy n="156" d="100"/>
        </p:scale>
        <p:origin x="2748" y="132"/>
      </p:cViewPr>
      <p:guideLst>
        <p:guide orient="horz" pos="3929"/>
        <p:guide pos="1640"/>
        <p:guide orient="horz" pos="3884"/>
        <p:guide pos="1186"/>
        <p:guide pos="4679"/>
        <p:guide orient="horz" pos="2682"/>
        <p:guide pos="61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C49BAA-C189-9645-9690-16C0DFEF19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5CF5B-E455-E844-BF2D-C68CC533E7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99990-40B6-674D-B74C-55ADCAA659A9}" type="datetimeFigureOut">
              <a:rPr lang="en-NO" smtClean="0">
                <a:latin typeface="Arial" panose="020B0604020202020204" pitchFamily="34" charset="0"/>
              </a:rPr>
              <a:t>10/23/2025</a:t>
            </a:fld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C116C-6001-6444-AB7F-4BA458E91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F0B2B-BBD7-5443-9840-D972BF049D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19990-A732-8E48-B860-DF88357D89F2}" type="slidenum">
              <a:rPr lang="en-NO" smtClean="0">
                <a:latin typeface="Arial" panose="020B0604020202020204" pitchFamily="34" charset="0"/>
              </a:rPr>
              <a:t>‹#›</a:t>
            </a:fld>
            <a:endParaRPr lang="en-N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1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BA74C48-1445-4FC1-BF6F-23062E65CE30}" type="datetimeFigureOut">
              <a:rPr lang="nb-NO" smtClean="0"/>
              <a:pPr/>
              <a:t>23.10.2025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1E3F212-B18F-4A77-AB74-E03AF32E554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451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3F212-B18F-4A77-AB74-E03AF32E554C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66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3F212-B18F-4A77-AB74-E03AF32E554C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59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3F212-B18F-4A77-AB74-E03AF32E554C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182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103EA-CFDB-FB0B-3F71-79286758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7EB3C-3CB2-CC27-2068-B9D7B0619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4D8AC-EAAA-8A4D-626E-DFE506A67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D1F61-6263-53E5-E627-F2FD016E4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E3F212-B18F-4A77-AB74-E03AF32E554C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50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B09C14C-3AD0-42BC-003C-0D56701E4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1549400"/>
            <a:ext cx="3759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5AC2DE5-A55D-F854-FC6E-6F4CF17B7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4" b="21212"/>
          <a:stretch>
            <a:fillRect/>
          </a:stretch>
        </p:blipFill>
        <p:spPr>
          <a:xfrm>
            <a:off x="8112098" y="579470"/>
            <a:ext cx="4095400" cy="6294028"/>
          </a:xfrm>
          <a:custGeom>
            <a:avLst/>
            <a:gdLst>
              <a:gd name="connsiteX0" fmla="*/ 0 w 4095400"/>
              <a:gd name="connsiteY0" fmla="*/ 0 h 6294028"/>
              <a:gd name="connsiteX1" fmla="*/ 4095400 w 4095400"/>
              <a:gd name="connsiteY1" fmla="*/ 0 h 6294028"/>
              <a:gd name="connsiteX2" fmla="*/ 4095400 w 4095400"/>
              <a:gd name="connsiteY2" fmla="*/ 6294028 h 6294028"/>
              <a:gd name="connsiteX3" fmla="*/ 0 w 4095400"/>
              <a:gd name="connsiteY3" fmla="*/ 6294028 h 629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400" h="6294028">
                <a:moveTo>
                  <a:pt x="0" y="0"/>
                </a:moveTo>
                <a:lnTo>
                  <a:pt x="4095400" y="0"/>
                </a:lnTo>
                <a:lnTo>
                  <a:pt x="4095400" y="6294028"/>
                </a:lnTo>
                <a:lnTo>
                  <a:pt x="0" y="6294028"/>
                </a:lnTo>
                <a:close/>
              </a:path>
            </a:pathLst>
          </a:cu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5FE76E9-299A-E00B-4EA1-B4390710F0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36" y="1989138"/>
            <a:ext cx="8770964" cy="39719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Add text</a:t>
            </a:r>
          </a:p>
          <a:p>
            <a:pPr lvl="2"/>
            <a:r>
              <a:rPr lang="en-US" dirty="0"/>
              <a:t>Add text</a:t>
            </a:r>
          </a:p>
          <a:p>
            <a:pPr lvl="3"/>
            <a:r>
              <a:rPr lang="en-US" dirty="0"/>
              <a:t>Add text</a:t>
            </a:r>
          </a:p>
          <a:p>
            <a:pPr lvl="4"/>
            <a:r>
              <a:rPr lang="en-US" dirty="0"/>
              <a:t>Add text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03F3378-496E-86C5-CA9D-7E2B5DDDE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96" y="373689"/>
            <a:ext cx="9037318" cy="13255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87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7A57E6-40F1-5205-D38E-270AFA953F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7498" y="-11213"/>
            <a:ext cx="2540000" cy="9652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270865C-89B2-A5E9-7502-D53F25510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36" y="1989138"/>
            <a:ext cx="10206064" cy="436086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Add text</a:t>
            </a:r>
          </a:p>
          <a:p>
            <a:pPr lvl="2"/>
            <a:r>
              <a:rPr lang="en-US" dirty="0"/>
              <a:t>Add text</a:t>
            </a:r>
          </a:p>
          <a:p>
            <a:pPr lvl="3"/>
            <a:r>
              <a:rPr lang="en-US" dirty="0"/>
              <a:t>Add text</a:t>
            </a:r>
          </a:p>
          <a:p>
            <a:pPr lvl="4"/>
            <a:r>
              <a:rPr lang="en-US" dirty="0"/>
              <a:t>Add text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BE152012-50BF-FAAE-D1ED-7C7532F75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96" y="373689"/>
            <a:ext cx="9037318" cy="13255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18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52C7634-EE47-8FD2-6F24-D2DBDCD89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4" b="39538"/>
          <a:stretch>
            <a:fillRect/>
          </a:stretch>
        </p:blipFill>
        <p:spPr>
          <a:xfrm rot="10800000" flipH="1">
            <a:off x="8059089" y="0"/>
            <a:ext cx="4132911" cy="4874280"/>
          </a:xfrm>
          <a:custGeom>
            <a:avLst/>
            <a:gdLst>
              <a:gd name="connsiteX0" fmla="*/ 4132911 w 4132911"/>
              <a:gd name="connsiteY0" fmla="*/ 0 h 4874280"/>
              <a:gd name="connsiteX1" fmla="*/ 4132911 w 4132911"/>
              <a:gd name="connsiteY1" fmla="*/ 4874280 h 4874280"/>
              <a:gd name="connsiteX2" fmla="*/ 0 w 4132911"/>
              <a:gd name="connsiteY2" fmla="*/ 4874280 h 4874280"/>
              <a:gd name="connsiteX3" fmla="*/ 0 w 4132911"/>
              <a:gd name="connsiteY3" fmla="*/ 0 h 48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2911" h="4874280">
                <a:moveTo>
                  <a:pt x="4132911" y="0"/>
                </a:moveTo>
                <a:lnTo>
                  <a:pt x="4132911" y="4874280"/>
                </a:lnTo>
                <a:lnTo>
                  <a:pt x="0" y="4874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0CEF10A-C579-E759-F811-5E7702397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36" y="1989138"/>
            <a:ext cx="9037318" cy="436086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Add text</a:t>
            </a:r>
          </a:p>
          <a:p>
            <a:pPr lvl="2"/>
            <a:r>
              <a:rPr lang="en-US" dirty="0"/>
              <a:t>Add text</a:t>
            </a:r>
          </a:p>
          <a:p>
            <a:pPr lvl="3"/>
            <a:r>
              <a:rPr lang="en-US" dirty="0"/>
              <a:t>Add text</a:t>
            </a:r>
          </a:p>
          <a:p>
            <a:pPr lvl="4"/>
            <a:r>
              <a:rPr lang="en-US" dirty="0"/>
              <a:t>Add text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54E779A8-C629-12AA-0051-3AF7DAA7E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96" y="373689"/>
            <a:ext cx="9037318" cy="1325563"/>
          </a:xfrm>
        </p:spPr>
        <p:txBody>
          <a:bodyPr/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19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52C7634-EE47-8FD2-6F24-D2DBDCD89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4" b="39538"/>
          <a:stretch>
            <a:fillRect/>
          </a:stretch>
        </p:blipFill>
        <p:spPr>
          <a:xfrm rot="10800000">
            <a:off x="0" y="0"/>
            <a:ext cx="4132911" cy="4874280"/>
          </a:xfrm>
          <a:custGeom>
            <a:avLst/>
            <a:gdLst>
              <a:gd name="connsiteX0" fmla="*/ 4132911 w 4132911"/>
              <a:gd name="connsiteY0" fmla="*/ 0 h 4874280"/>
              <a:gd name="connsiteX1" fmla="*/ 4132911 w 4132911"/>
              <a:gd name="connsiteY1" fmla="*/ 4874280 h 4874280"/>
              <a:gd name="connsiteX2" fmla="*/ 0 w 4132911"/>
              <a:gd name="connsiteY2" fmla="*/ 4874280 h 4874280"/>
              <a:gd name="connsiteX3" fmla="*/ 0 w 4132911"/>
              <a:gd name="connsiteY3" fmla="*/ 0 h 48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2911" h="4874280">
                <a:moveTo>
                  <a:pt x="4132911" y="0"/>
                </a:moveTo>
                <a:lnTo>
                  <a:pt x="4132911" y="4874280"/>
                </a:lnTo>
                <a:lnTo>
                  <a:pt x="0" y="4874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9F976FF-35ED-70B9-28FD-628D42155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7096" y="2014538"/>
            <a:ext cx="8717504" cy="436086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Add text</a:t>
            </a:r>
          </a:p>
          <a:p>
            <a:pPr lvl="2"/>
            <a:r>
              <a:rPr lang="en-US" dirty="0"/>
              <a:t>Add text</a:t>
            </a:r>
          </a:p>
          <a:p>
            <a:pPr lvl="3"/>
            <a:r>
              <a:rPr lang="en-US" dirty="0"/>
              <a:t>Add text</a:t>
            </a:r>
          </a:p>
          <a:p>
            <a:pPr lvl="4"/>
            <a:r>
              <a:rPr lang="en-US" dirty="0"/>
              <a:t>Add text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99BF385B-C652-4BBA-ED95-B33CC39EB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7096" y="482600"/>
            <a:ext cx="8717504" cy="13255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88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">
    <p:bg>
      <p:bgPr>
        <a:solidFill>
          <a:srgbClr val="39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12B15E-FA67-C643-B0B7-F7674474586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3007C0F-5388-A640-92DE-E9AC97BD2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229" y="2103437"/>
            <a:ext cx="48326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text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C45C43A-5950-6746-8286-FC7A90DF3B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229" y="3428999"/>
            <a:ext cx="4832668" cy="236631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342900" indent="-342900">
              <a:lnSpc>
                <a:spcPct val="120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Add text</a:t>
            </a:r>
          </a:p>
          <a:p>
            <a:pPr lvl="1"/>
            <a:r>
              <a:rPr lang="en-GB" dirty="0"/>
              <a:t>Add text</a:t>
            </a:r>
          </a:p>
          <a:p>
            <a:pPr lvl="2"/>
            <a:r>
              <a:rPr lang="en-GB" dirty="0"/>
              <a:t>Add text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800BE2C6-EE33-AF60-7503-311FF1A25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08" y="215265"/>
            <a:ext cx="1173764" cy="117376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48E5E6-1252-6CAF-48D9-9CB23BDAA86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12502" y="2103437"/>
            <a:ext cx="5462996" cy="3691881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  <a:p>
            <a:pPr lvl="1"/>
            <a:r>
              <a:rPr lang="en-GB" dirty="0"/>
              <a:t>Add text</a:t>
            </a:r>
          </a:p>
          <a:p>
            <a:pPr lvl="2"/>
            <a:r>
              <a:rPr lang="en-GB" dirty="0"/>
              <a:t>Add text</a:t>
            </a:r>
          </a:p>
          <a:p>
            <a:pPr lvl="3"/>
            <a:r>
              <a:rPr lang="en-GB" dirty="0"/>
              <a:t>Add text</a:t>
            </a:r>
          </a:p>
          <a:p>
            <a:pPr lvl="4"/>
            <a:r>
              <a:rPr lang="en-GB" dirty="0"/>
              <a:t>Add 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992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2">
    <p:bg>
      <p:bgPr>
        <a:solidFill>
          <a:srgbClr val="39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12B15E-FA67-C643-B0B7-F7674474586B}"/>
              </a:ext>
            </a:extLst>
          </p:cNvPr>
          <p:cNvSpPr/>
          <p:nvPr userDrawn="1"/>
        </p:nvSpPr>
        <p:spPr>
          <a:xfrm>
            <a:off x="0" y="-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3007C0F-5388-A640-92DE-E9AC97BD2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229" y="2103437"/>
            <a:ext cx="48326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text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C45C43A-5950-6746-8286-FC7A90DF3B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229" y="3428999"/>
            <a:ext cx="4832668" cy="236631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342900" indent="-342900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GB" dirty="0"/>
              <a:t>Add text</a:t>
            </a:r>
          </a:p>
          <a:p>
            <a:pPr lvl="1"/>
            <a:r>
              <a:rPr lang="en-GB" dirty="0"/>
              <a:t>Add text</a:t>
            </a:r>
          </a:p>
          <a:p>
            <a:pPr lvl="2"/>
            <a:r>
              <a:rPr lang="en-GB" dirty="0"/>
              <a:t>Add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48E5E6-1252-6CAF-48D9-9CB23BDAA86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78600" y="2111374"/>
            <a:ext cx="5197522" cy="3691881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lnSpc>
                <a:spcPct val="12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text</a:t>
            </a:r>
          </a:p>
          <a:p>
            <a:pPr lvl="1"/>
            <a:r>
              <a:rPr lang="en-GB" dirty="0"/>
              <a:t>Add text</a:t>
            </a:r>
          </a:p>
          <a:p>
            <a:pPr lvl="2"/>
            <a:r>
              <a:rPr lang="en-GB" dirty="0"/>
              <a:t>Add text</a:t>
            </a:r>
          </a:p>
          <a:p>
            <a:pPr lvl="3"/>
            <a:r>
              <a:rPr lang="en-GB" dirty="0"/>
              <a:t>Add text</a:t>
            </a:r>
          </a:p>
          <a:p>
            <a:pPr lvl="4"/>
            <a:r>
              <a:rPr lang="en-GB" dirty="0"/>
              <a:t>Add text</a:t>
            </a:r>
            <a:endParaRPr lang="nb-NO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9F4518D-87C1-9502-9D25-06D6D2CD21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76" y="231779"/>
            <a:ext cx="1025518" cy="10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1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Se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C841AF6-27F8-797D-C037-520B83DEB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4" b="21212"/>
          <a:stretch>
            <a:fillRect/>
          </a:stretch>
        </p:blipFill>
        <p:spPr>
          <a:xfrm>
            <a:off x="8112098" y="579470"/>
            <a:ext cx="4095400" cy="6294028"/>
          </a:xfrm>
          <a:custGeom>
            <a:avLst/>
            <a:gdLst>
              <a:gd name="connsiteX0" fmla="*/ 0 w 4095400"/>
              <a:gd name="connsiteY0" fmla="*/ 0 h 6294028"/>
              <a:gd name="connsiteX1" fmla="*/ 4095400 w 4095400"/>
              <a:gd name="connsiteY1" fmla="*/ 0 h 6294028"/>
              <a:gd name="connsiteX2" fmla="*/ 4095400 w 4095400"/>
              <a:gd name="connsiteY2" fmla="*/ 6294028 h 6294028"/>
              <a:gd name="connsiteX3" fmla="*/ 0 w 4095400"/>
              <a:gd name="connsiteY3" fmla="*/ 6294028 h 629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400" h="6294028">
                <a:moveTo>
                  <a:pt x="0" y="0"/>
                </a:moveTo>
                <a:lnTo>
                  <a:pt x="4095400" y="0"/>
                </a:lnTo>
                <a:lnTo>
                  <a:pt x="4095400" y="6294028"/>
                </a:lnTo>
                <a:lnTo>
                  <a:pt x="0" y="6294028"/>
                </a:lnTo>
                <a:close/>
              </a:path>
            </a:pathLst>
          </a:cu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BCD08087-F808-478F-84EC-253BA876EF10}"/>
              </a:ext>
            </a:extLst>
          </p:cNvPr>
          <p:cNvCxnSpPr>
            <a:cxnSpLocks/>
          </p:cNvCxnSpPr>
          <p:nvPr userDrawn="1"/>
        </p:nvCxnSpPr>
        <p:spPr>
          <a:xfrm>
            <a:off x="4407339" y="1952625"/>
            <a:ext cx="0" cy="3889375"/>
          </a:xfrm>
          <a:prstGeom prst="line">
            <a:avLst/>
          </a:prstGeom>
          <a:ln w="25400">
            <a:solidFill>
              <a:srgbClr val="3AB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E75C0C2C-8C49-A447-B740-AC660F9D7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96" y="373689"/>
            <a:ext cx="9037318" cy="13255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text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45F48-62F1-6FC0-F1B5-790965D9A8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67796" y="2318983"/>
            <a:ext cx="3598170" cy="357810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FC8DCC8-A896-C809-B207-C80E8E54131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67796" y="1930591"/>
            <a:ext cx="3598170" cy="31127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5B788C-83D8-3E5D-F872-61C4CC2A183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548713" y="2318983"/>
            <a:ext cx="4311821" cy="357810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0387A0C-0E1E-4344-50C0-7A2763F12746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548713" y="1930591"/>
            <a:ext cx="4311821" cy="31127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398603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0" userDrawn="1">
          <p15:clr>
            <a:srgbClr val="FBAE40"/>
          </p15:clr>
        </p15:guide>
        <p15:guide id="2" pos="415" userDrawn="1">
          <p15:clr>
            <a:srgbClr val="FBAE40"/>
          </p15:clr>
        </p15:guide>
        <p15:guide id="3" orient="horz" pos="1230" userDrawn="1">
          <p15:clr>
            <a:srgbClr val="FBAE40"/>
          </p15:clr>
        </p15:guide>
        <p15:guide id="4" pos="27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39B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2">
            <a:extLst>
              <a:ext uri="{FF2B5EF4-FFF2-40B4-BE49-F238E27FC236}">
                <a16:creationId xmlns:a16="http://schemas.microsoft.com/office/drawing/2014/main" id="{4759D0C3-20BD-E54F-94A1-053C02233FD8}"/>
              </a:ext>
            </a:extLst>
          </p:cNvPr>
          <p:cNvSpPr txBox="1"/>
          <p:nvPr userDrawn="1"/>
        </p:nvSpPr>
        <p:spPr>
          <a:xfrm>
            <a:off x="4731682" y="3888530"/>
            <a:ext cx="2753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WWW.SYNERGYSKY.COM</a:t>
            </a:r>
          </a:p>
        </p:txBody>
      </p:sp>
      <p:cxnSp>
        <p:nvCxnSpPr>
          <p:cNvPr id="6" name="Rett linje 4">
            <a:extLst>
              <a:ext uri="{FF2B5EF4-FFF2-40B4-BE49-F238E27FC236}">
                <a16:creationId xmlns:a16="http://schemas.microsoft.com/office/drawing/2014/main" id="{4C8BD1FA-A6DD-3C45-AAAF-754A48E73F56}"/>
              </a:ext>
            </a:extLst>
          </p:cNvPr>
          <p:cNvCxnSpPr>
            <a:cxnSpLocks/>
          </p:cNvCxnSpPr>
          <p:nvPr userDrawn="1"/>
        </p:nvCxnSpPr>
        <p:spPr>
          <a:xfrm>
            <a:off x="4484365" y="3636592"/>
            <a:ext cx="326253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E0B756A-1CAA-BD46-A423-3FB25DDB2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45" y="2655275"/>
            <a:ext cx="3771909" cy="7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3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Emp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201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White - Logo 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16E9CCF-C6D6-5948-AE89-A93F497FB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233" y="5538651"/>
            <a:ext cx="1024345" cy="1024345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B7343B0-C75F-384F-BADF-A5B887FCB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796" y="1989138"/>
            <a:ext cx="10203404" cy="3971925"/>
          </a:xfrm>
          <a:prstGeom prst="rect">
            <a:avLst/>
          </a:prstGeom>
        </p:spPr>
        <p:txBody>
          <a:bodyPr/>
          <a:lstStyle>
            <a:lvl1pPr>
              <a:buClr>
                <a:srgbClr val="676868"/>
              </a:buClr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</a:defRPr>
            </a:lvl1pPr>
            <a:lvl2pPr>
              <a:buClr>
                <a:srgbClr val="676868"/>
              </a:buClr>
              <a:defRPr>
                <a:solidFill>
                  <a:srgbClr val="7F7F7F"/>
                </a:solidFill>
              </a:defRPr>
            </a:lvl2pPr>
            <a:lvl3pPr>
              <a:buClr>
                <a:srgbClr val="676868"/>
              </a:buClr>
              <a:defRPr>
                <a:solidFill>
                  <a:srgbClr val="7F7F7F"/>
                </a:solidFill>
              </a:defRPr>
            </a:lvl3pPr>
            <a:lvl4pPr>
              <a:buClr>
                <a:srgbClr val="676868"/>
              </a:buClr>
              <a:defRPr>
                <a:solidFill>
                  <a:srgbClr val="7F7F7F"/>
                </a:solidFill>
              </a:defRPr>
            </a:lvl4pPr>
            <a:lvl5pPr>
              <a:buClr>
                <a:srgbClr val="676868"/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ABCAF6D0-9DFB-944D-9517-3DC93CBDC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96" y="373689"/>
            <a:ext cx="10203404" cy="1325563"/>
          </a:xfrm>
        </p:spPr>
        <p:txBody>
          <a:bodyPr/>
          <a:lstStyle>
            <a:lvl1pPr>
              <a:defRPr sz="4000">
                <a:solidFill>
                  <a:srgbClr val="666666"/>
                </a:solidFill>
              </a:defRPr>
            </a:lvl1pPr>
          </a:lstStyle>
          <a:p>
            <a:r>
              <a:rPr lang="en-GB"/>
              <a:t>Add 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35B9B5D0-C0F4-1948-9D0E-21F829EB6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8272" y="2242583"/>
            <a:ext cx="101890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text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6D0E5C-D893-E942-902B-1C74BE660959}"/>
              </a:ext>
            </a:extLst>
          </p:cNvPr>
          <p:cNvCxnSpPr>
            <a:cxnSpLocks/>
          </p:cNvCxnSpPr>
          <p:nvPr userDrawn="1"/>
        </p:nvCxnSpPr>
        <p:spPr>
          <a:xfrm flipV="1">
            <a:off x="888273" y="3568146"/>
            <a:ext cx="10189030" cy="19594"/>
          </a:xfrm>
          <a:prstGeom prst="line">
            <a:avLst/>
          </a:prstGeom>
          <a:ln w="15875">
            <a:solidFill>
              <a:srgbClr val="39B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FEACBC6-D822-814C-8CEE-53AB380E1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6" y="495305"/>
            <a:ext cx="3760750" cy="77143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15674ED-E313-B345-87E1-EB851FC2576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88273" y="3835615"/>
            <a:ext cx="10189030" cy="1669370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15" name="Bilde 10">
            <a:extLst>
              <a:ext uri="{FF2B5EF4-FFF2-40B4-BE49-F238E27FC236}">
                <a16:creationId xmlns:a16="http://schemas.microsoft.com/office/drawing/2014/main" id="{13FD4E77-B82E-EF46-A64D-BAE1A37B09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976" r="58714" b="45497"/>
          <a:stretch/>
        </p:blipFill>
        <p:spPr>
          <a:xfrm rot="16200000">
            <a:off x="9879673" y="-1315719"/>
            <a:ext cx="1002606" cy="3622048"/>
          </a:xfrm>
          <a:prstGeom prst="rect">
            <a:avLst/>
          </a:prstGeom>
        </p:spPr>
      </p:pic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EFFCB78E-C1D2-4210-3098-AB2B0CCDD5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96" y="350067"/>
            <a:ext cx="3694519" cy="1293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50E1CB-283E-ECCD-764B-656BEAE186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67498" y="-11213"/>
            <a:ext cx="2540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1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w/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D33927C-D796-2F67-E609-0D1C122BE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08" y="5564505"/>
            <a:ext cx="1173764" cy="11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7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Blue">
    <p:bg>
      <p:bgPr>
        <a:solidFill>
          <a:srgbClr val="00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65EA-BC80-4AA6-922E-B0E708D3E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13083"/>
            <a:ext cx="10247312" cy="63828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B11AB-33C6-434D-A6AE-1D56AF774A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989138"/>
            <a:ext cx="10247312" cy="3971925"/>
          </a:xfrm>
          <a:prstGeom prst="rect">
            <a:avLst/>
          </a:prstGeom>
        </p:spPr>
        <p:txBody>
          <a:bodyPr/>
          <a:lstStyle>
            <a:lvl1pPr>
              <a:buClr>
                <a:srgbClr val="676868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buClr>
                <a:srgbClr val="676868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676868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676868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67686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7BB6D-701B-984B-8372-B0D9E60B8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4" t="15956" r="28944" b="15192"/>
          <a:stretch/>
        </p:blipFill>
        <p:spPr>
          <a:xfrm>
            <a:off x="11388726" y="5697538"/>
            <a:ext cx="515418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589">
          <p15:clr>
            <a:srgbClr val="FBAE40"/>
          </p15:clr>
        </p15:guide>
        <p15:guide id="4" pos="749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43E5-A478-8C4C-833D-743A49110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E24CD-4804-1945-9FFC-A52FF463C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DEFC9-22E1-2646-93E5-1A66815B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288A1-B7E8-D24C-8019-5B6E394A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DC11A-19D8-BC48-A454-B1E70924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2801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47C8-8417-AF45-A54E-C1919350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2BCED-B827-AB4F-B320-F7EBD710F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65DDB-7775-7E49-8D07-F74175A8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E7914-6962-CB4F-B857-AEBDB79C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FE898-AEC4-6E49-95F0-7DD14E10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62731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8069-3C66-294B-AF54-E31A037E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C2B38-FF42-924C-AD3C-C46E75C14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A5B1-A9B8-854F-B55B-60F73A01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78497-4963-774F-83C8-54D1B09D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56F1F-D1B5-5340-A145-E96EF40D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7539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4283-C8EF-D149-A933-D529425A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71E2-2F27-5E48-BB94-9C7104A11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3C30F-392D-8244-A3DD-569DDB95A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B47BC-6003-9045-8216-519A7B64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564C1-8FAA-E344-9A24-61263A28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5069-D186-C046-AFAC-DED8715A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69223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8192-A4F4-144B-971E-DEEB776C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81D10-C9FB-6B47-B93E-0FEBE2657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FDCCA-F3EC-EB47-AEE6-F9511A508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C8807-01A6-3048-9334-CCE2C6AEF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8C10A-94A4-E246-86C3-4B5B10379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05DCB-125A-9B42-A459-4A7149AF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A1F523-A76D-3F4C-94B2-CF1D945E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A3FD-8901-A743-89B9-A0D9018B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92291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402B-A836-3C45-9AA4-E28FD069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B23B2-8E7C-EC45-BAFE-CA645DC4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348C1-94E5-D042-A247-55606C19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9CBEE-2DA7-1A4A-AC9D-232DA2F3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67382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090B1F-7C0B-0347-8449-55EE1963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1568B-DC92-0345-9B66-2CA3CF5A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21628-4640-194B-ADB4-1621546C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34146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7CF2-6992-804D-9770-7242C844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B7E34-ED1D-4747-AF6C-AC781E86D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210C8-8A3F-5548-933A-2CDE07CEF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8C298-A7EB-9A4E-BDB6-21FD92A1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20813-08F2-CC45-BEE1-057BF610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FED2C-56EC-6546-BF38-00EC8B23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8619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/Chapter 2">
    <p:bg>
      <p:bgPr>
        <a:solidFill>
          <a:srgbClr val="05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C69C-1708-F643-B06C-E951E1262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6308" y="2491365"/>
            <a:ext cx="7529946" cy="819872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text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87780-9FCF-BB46-8D21-AB5F5C26B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8" t="24423" r="29989" b="24326"/>
          <a:stretch/>
        </p:blipFill>
        <p:spPr>
          <a:xfrm>
            <a:off x="-69275" y="0"/>
            <a:ext cx="316246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B4B54C-14DE-6F40-B4C4-99A96F0A57A2}"/>
              </a:ext>
            </a:extLst>
          </p:cNvPr>
          <p:cNvSpPr txBox="1"/>
          <p:nvPr userDrawn="1"/>
        </p:nvSpPr>
        <p:spPr>
          <a:xfrm>
            <a:off x="4066308" y="3603171"/>
            <a:ext cx="7529946" cy="7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rtlCol="0" anchor="ctr">
            <a:spAutoFit/>
          </a:bodyPr>
          <a:lstStyle/>
          <a:p>
            <a:pPr algn="l"/>
            <a:endParaRPr lang="en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0B979-307F-2B49-96D0-D86484E0EAC5}"/>
              </a:ext>
            </a:extLst>
          </p:cNvPr>
          <p:cNvSpPr txBox="1"/>
          <p:nvPr userDrawn="1"/>
        </p:nvSpPr>
        <p:spPr>
          <a:xfrm>
            <a:off x="4865914" y="3839916"/>
            <a:ext cx="51361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rtlCol="0" anchor="ctr">
            <a:spAutoFit/>
          </a:bodyPr>
          <a:lstStyle/>
          <a:p>
            <a:pPr algn="l"/>
            <a:endParaRPr lang="en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4532E5-6345-E347-9E6F-69509FD0785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066307" y="3429000"/>
            <a:ext cx="7529947" cy="1669370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9398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9AD4-7FB8-8B48-A3C9-4D04D431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4317F-BE0D-1442-9C3B-15EF3D2ED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95DBE-0BC8-104B-B108-644166501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26D4D-6E28-9040-B7C7-0BB2A3F1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9CC54-D65E-B74F-A569-0B8D7A82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3A9D-453B-664C-8503-667B1A63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17458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4783-0EAA-E24E-8B33-11967B62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BFDFB-F6A9-6A44-8FB0-8FBEABF56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72CF-A9DE-A946-B5BD-F7DA233F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E50B5-4539-F54D-8A0C-FE6573C5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3DE4-515F-9047-8D86-A72F8C08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8782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44858-6140-834E-B524-A322EB4F8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05FA3-AF33-0045-9BE4-FEEBF5B90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15C74-B8F4-6847-9654-8B913EB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C1F-DCE9-0949-8D8E-75A6184BA9C7}" type="datetimeFigureOut">
              <a:rPr lang="en-NO" smtClean="0"/>
              <a:t>10/23/2025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C523-047F-F348-80B3-A63C1D4A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E009-7893-4249-8725-ADCD1ACE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93D66-7A20-4242-A95D-D0BB17EA54E4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3837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/Chap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A8707DAE-3A26-D347-B069-26648C1B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067" y="2440266"/>
            <a:ext cx="9034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text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820D9EA-1847-EC4A-9F0A-DB7A1BBC815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19067" y="3765829"/>
            <a:ext cx="9034381" cy="1669370"/>
          </a:xfrm>
        </p:spPr>
        <p:txBody>
          <a:bodyPr/>
          <a:lstStyle>
            <a:lvl1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O" dirty="0"/>
              <a:t>Add text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88B19E99-C11F-04EE-3DB6-DBCBD353C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08" y="215265"/>
            <a:ext cx="1173764" cy="11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/Chap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A44FA8-CDB6-4E4C-B83B-DD15D41D9F83}"/>
              </a:ext>
            </a:extLst>
          </p:cNvPr>
          <p:cNvSpPr/>
          <p:nvPr userDrawn="1"/>
        </p:nvSpPr>
        <p:spPr>
          <a:xfrm>
            <a:off x="0" y="6615997"/>
            <a:ext cx="12192000" cy="242003"/>
          </a:xfrm>
          <a:prstGeom prst="rect">
            <a:avLst/>
          </a:prstGeom>
          <a:solidFill>
            <a:srgbClr val="39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A8707DAE-3A26-D347-B069-26648C1B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067" y="2440266"/>
            <a:ext cx="9034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text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820D9EA-1847-EC4A-9F0A-DB7A1BBC815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19067" y="3765829"/>
            <a:ext cx="9034381" cy="1669370"/>
          </a:xfrm>
        </p:spPr>
        <p:txBody>
          <a:bodyPr/>
          <a:lstStyle>
            <a:lvl1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NO" dirty="0"/>
              <a:t>Add text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88B19E99-C11F-04EE-3DB6-DBCBD353C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08" y="215265"/>
            <a:ext cx="1173764" cy="11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1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4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- Emp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B7343B0-C75F-384F-BADF-A5B887FCB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796" y="1989138"/>
            <a:ext cx="10203404" cy="39719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Add text</a:t>
            </a:r>
          </a:p>
          <a:p>
            <a:pPr lvl="2"/>
            <a:r>
              <a:rPr lang="en-US" dirty="0"/>
              <a:t>Add text</a:t>
            </a:r>
          </a:p>
          <a:p>
            <a:pPr lvl="3"/>
            <a:r>
              <a:rPr lang="en-US" dirty="0"/>
              <a:t>Add text</a:t>
            </a:r>
          </a:p>
          <a:p>
            <a:pPr lvl="4"/>
            <a:r>
              <a:rPr lang="en-US" dirty="0"/>
              <a:t>Add text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ABCAF6D0-9DFB-944D-9517-3DC93CBDC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96" y="373689"/>
            <a:ext cx="10203404" cy="13255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text</a:t>
            </a:r>
            <a:endParaRPr lang="en-US" dirty="0"/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DE7CB343-7F6B-A197-2507-BE13D5232D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08" y="5564505"/>
            <a:ext cx="1173764" cy="11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3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- Empty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B7343B0-C75F-384F-BADF-A5B887FCB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36" y="1989138"/>
            <a:ext cx="10206064" cy="39719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buClr>
                <a:schemeClr val="tx2"/>
              </a:buCl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Add text</a:t>
            </a:r>
          </a:p>
          <a:p>
            <a:pPr lvl="2"/>
            <a:r>
              <a:rPr lang="en-US" dirty="0"/>
              <a:t>Add text</a:t>
            </a:r>
          </a:p>
          <a:p>
            <a:pPr lvl="3"/>
            <a:r>
              <a:rPr lang="en-US" dirty="0"/>
              <a:t>Add text</a:t>
            </a:r>
          </a:p>
          <a:p>
            <a:pPr lvl="4"/>
            <a:r>
              <a:rPr lang="en-US" dirty="0"/>
              <a:t>Add text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ABCAF6D0-9DFB-944D-9517-3DC93CBDC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95" y="373689"/>
            <a:ext cx="9590629" cy="13255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text </a:t>
            </a:r>
            <a:endParaRPr lang="en-US" dirty="0"/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4491BB1D-29BC-4F90-CB93-70459D839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08" y="215265"/>
            <a:ext cx="1173764" cy="11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- Empty 3">
    <p:bg>
      <p:bgPr>
        <a:solidFill>
          <a:srgbClr val="00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65EA-BC80-4AA6-922E-B0E708D3E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13083"/>
            <a:ext cx="10247312" cy="63828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B11AB-33C6-434D-A6AE-1D56AF774A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989138"/>
            <a:ext cx="10247312" cy="39719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Add text</a:t>
            </a:r>
          </a:p>
          <a:p>
            <a:pPr lvl="2"/>
            <a:r>
              <a:rPr lang="en-US" dirty="0"/>
              <a:t>Add text</a:t>
            </a:r>
          </a:p>
          <a:p>
            <a:pPr lvl="3"/>
            <a:r>
              <a:rPr lang="en-US" dirty="0"/>
              <a:t>Add text</a:t>
            </a:r>
          </a:p>
          <a:p>
            <a:pPr lvl="4"/>
            <a:r>
              <a:rPr lang="en-US" dirty="0"/>
              <a:t>Add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7BB6D-701B-984B-8372-B0D9E60B8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4" t="15956" r="28944" b="15192"/>
          <a:stretch/>
        </p:blipFill>
        <p:spPr>
          <a:xfrm>
            <a:off x="11388726" y="5697538"/>
            <a:ext cx="515418" cy="8636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1E7A03E-3B43-0705-A238-391F5E1234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676" y="5616579"/>
            <a:ext cx="1025518" cy="10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589" userDrawn="1">
          <p15:clr>
            <a:srgbClr val="FBAE40"/>
          </p15:clr>
        </p15:guide>
        <p15:guide id="4" pos="749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 - Empty 4">
    <p:bg>
      <p:bgPr>
        <a:solidFill>
          <a:srgbClr val="00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65EA-BC80-4AA6-922E-B0E708D3E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713083"/>
            <a:ext cx="9991725" cy="63828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B11AB-33C6-434D-A6AE-1D56AF774A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989138"/>
            <a:ext cx="10247312" cy="39719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buClr>
                <a:srgbClr val="FFFFFF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Add text</a:t>
            </a:r>
          </a:p>
          <a:p>
            <a:pPr lvl="2"/>
            <a:r>
              <a:rPr lang="en-US" dirty="0"/>
              <a:t>Add text</a:t>
            </a:r>
          </a:p>
          <a:p>
            <a:pPr lvl="3"/>
            <a:r>
              <a:rPr lang="en-US" dirty="0"/>
              <a:t>Add text</a:t>
            </a:r>
          </a:p>
          <a:p>
            <a:pPr lvl="4"/>
            <a:r>
              <a:rPr lang="en-US" dirty="0"/>
              <a:t>Add text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ED5C170-4824-B2D2-C82F-2E69B6721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76" y="231779"/>
            <a:ext cx="1025518" cy="10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4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3589">
          <p15:clr>
            <a:srgbClr val="FBAE40"/>
          </p15:clr>
        </p15:guide>
        <p15:guide id="4" pos="749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8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5" r:id="rId2"/>
    <p:sldLayoutId id="2147483703" r:id="rId3"/>
    <p:sldLayoutId id="2147483867" r:id="rId4"/>
    <p:sldLayoutId id="2147483665" r:id="rId5"/>
    <p:sldLayoutId id="2147483784" r:id="rId6"/>
    <p:sldLayoutId id="2147483860" r:id="rId7"/>
    <p:sldLayoutId id="2147483715" r:id="rId8"/>
    <p:sldLayoutId id="2147483871" r:id="rId9"/>
    <p:sldLayoutId id="2147483862" r:id="rId10"/>
    <p:sldLayoutId id="2147483863" r:id="rId11"/>
    <p:sldLayoutId id="2147483869" r:id="rId12"/>
    <p:sldLayoutId id="2147483864" r:id="rId13"/>
    <p:sldLayoutId id="2147483772" r:id="rId14"/>
    <p:sldLayoutId id="2147483870" r:id="rId15"/>
    <p:sldLayoutId id="2147483660" r:id="rId16"/>
    <p:sldLayoutId id="2147483782" r:id="rId17"/>
    <p:sldLayoutId id="2147483858" r:id="rId18"/>
    <p:sldLayoutId id="2147483872" r:id="rId19"/>
    <p:sldLayoutId id="2147483873" r:id="rId20"/>
    <p:sldLayoutId id="2147483875" r:id="rId21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48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91421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009" indent="-342900" algn="l" defTabSz="91421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99967" indent="-285750" algn="l" defTabSz="91421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57076" indent="-285750" algn="l" defTabSz="91421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>
              <a:lumMod val="75000"/>
              <a:lumOff val="25000"/>
            </a:schemeClr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14184" indent="-285750" algn="l" defTabSz="91421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lang="en-US" sz="1600" kern="1200" dirty="0">
          <a:solidFill>
            <a:schemeClr val="tx2">
              <a:lumMod val="75000"/>
              <a:lumOff val="25000"/>
            </a:schemeClr>
          </a:solidFill>
          <a:effectLst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25EB9-82DA-D645-B109-FD5BEB40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308CF-B853-3B4E-BB3B-087883592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2AD0B-F9B0-E542-A2A8-C87350A42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2EF4C1F-DCE9-0949-8D8E-75A6184BA9C7}" type="datetimeFigureOut">
              <a:rPr lang="en-NO" smtClean="0"/>
              <a:pPr/>
              <a:t>10/23/2025</a:t>
            </a:fld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48D7-0A72-114E-AD32-F2442D4B5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8CDD-7008-9B40-9551-E679694BE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8793D66-7A20-4242-A95D-D0BB17EA54E4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00944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335E79-D60C-B5A1-5E2F-7F5289802E41}"/>
              </a:ext>
            </a:extLst>
          </p:cNvPr>
          <p:cNvSpPr txBox="1"/>
          <p:nvPr/>
        </p:nvSpPr>
        <p:spPr>
          <a:xfrm>
            <a:off x="1153740" y="558459"/>
            <a:ext cx="1957675" cy="791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rtlCol="0" anchor="ctr">
            <a:spAutoFit/>
          </a:bodyPr>
          <a:lstStyle/>
          <a:p>
            <a:pPr algn="l"/>
            <a:endParaRPr lang="en-NO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487AA01D-20BD-D5C5-9371-FE60E2CFC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3" y="201483"/>
            <a:ext cx="3482788" cy="1218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073F5F-34FA-5CEE-D163-F80F128616B0}"/>
              </a:ext>
            </a:extLst>
          </p:cNvPr>
          <p:cNvSpPr txBox="1">
            <a:spLocks/>
          </p:cNvSpPr>
          <p:nvPr/>
        </p:nvSpPr>
        <p:spPr>
          <a:xfrm>
            <a:off x="407916" y="1729351"/>
            <a:ext cx="9663454" cy="6382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Video Conferencing Interoperability for Legal Services</a:t>
            </a:r>
            <a:endParaRPr lang="en-GB" sz="4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CE4549-2A6A-D8D9-33B3-CB605A045496}"/>
              </a:ext>
            </a:extLst>
          </p:cNvPr>
          <p:cNvSpPr txBox="1">
            <a:spLocks/>
          </p:cNvSpPr>
          <p:nvPr/>
        </p:nvSpPr>
        <p:spPr>
          <a:xfrm>
            <a:off x="426753" y="3478036"/>
            <a:ext cx="6227345" cy="21627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rgbClr val="00B9FF"/>
                </a:solidFill>
                <a:latin typeface="Arial"/>
                <a:cs typeface="Arial"/>
              </a:rPr>
              <a:t>Spend more time with clients,</a:t>
            </a:r>
            <a:br>
              <a:rPr lang="en-GB" sz="2800" dirty="0">
                <a:solidFill>
                  <a:srgbClr val="00B9FF"/>
                </a:solidFill>
                <a:latin typeface="Arial"/>
                <a:cs typeface="Arial"/>
              </a:rPr>
            </a:br>
            <a:r>
              <a:rPr lang="en-GB" sz="2800" dirty="0">
                <a:solidFill>
                  <a:srgbClr val="00B9FF"/>
                </a:solidFill>
                <a:latin typeface="Arial"/>
                <a:cs typeface="Arial"/>
              </a:rPr>
              <a:t>fewer managing meetings </a:t>
            </a:r>
            <a:endParaRPr lang="en-GB" sz="2800" dirty="0">
              <a:solidFill>
                <a:srgbClr val="00B9FF"/>
              </a:solidFill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5CC1F70-2268-EC60-881D-23A20E0CD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575" y="-2149526"/>
            <a:ext cx="9915299" cy="9915299"/>
          </a:xfrm>
          <a:custGeom>
            <a:avLst/>
            <a:gdLst>
              <a:gd name="connsiteX0" fmla="*/ 0 w 9915299"/>
              <a:gd name="connsiteY0" fmla="*/ 0 h 9915299"/>
              <a:gd name="connsiteX1" fmla="*/ 9915299 w 9915299"/>
              <a:gd name="connsiteY1" fmla="*/ 0 h 9915299"/>
              <a:gd name="connsiteX2" fmla="*/ 9915299 w 9915299"/>
              <a:gd name="connsiteY2" fmla="*/ 146555 h 9915299"/>
              <a:gd name="connsiteX3" fmla="*/ 3540425 w 9915299"/>
              <a:gd name="connsiteY3" fmla="*/ 146555 h 9915299"/>
              <a:gd name="connsiteX4" fmla="*/ 3540425 w 9915299"/>
              <a:gd name="connsiteY4" fmla="*/ 9007526 h 9915299"/>
              <a:gd name="connsiteX5" fmla="*/ 1174596 w 9915299"/>
              <a:gd name="connsiteY5" fmla="*/ 9007526 h 9915299"/>
              <a:gd name="connsiteX6" fmla="*/ 1174596 w 9915299"/>
              <a:gd name="connsiteY6" fmla="*/ 9915299 h 9915299"/>
              <a:gd name="connsiteX7" fmla="*/ 0 w 9915299"/>
              <a:gd name="connsiteY7" fmla="*/ 9915299 h 991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5299" h="9915299">
                <a:moveTo>
                  <a:pt x="0" y="0"/>
                </a:moveTo>
                <a:lnTo>
                  <a:pt x="9915299" y="0"/>
                </a:lnTo>
                <a:lnTo>
                  <a:pt x="9915299" y="146555"/>
                </a:lnTo>
                <a:lnTo>
                  <a:pt x="3540425" y="146555"/>
                </a:lnTo>
                <a:lnTo>
                  <a:pt x="3540425" y="9007526"/>
                </a:lnTo>
                <a:lnTo>
                  <a:pt x="1174596" y="9007526"/>
                </a:lnTo>
                <a:lnTo>
                  <a:pt x="1174596" y="9915299"/>
                </a:lnTo>
                <a:lnTo>
                  <a:pt x="0" y="99152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762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CE3E-D909-4DA1-9295-1122D319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43" y="2190430"/>
            <a:ext cx="10247312" cy="638287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Arial"/>
                <a:cs typeface="Arial"/>
              </a:rPr>
              <a:t>Thank You</a:t>
            </a:r>
            <a:endParaRPr lang="en-GB" sz="4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167843-1431-4D43-8017-77E7235C3FD8}"/>
              </a:ext>
            </a:extLst>
          </p:cNvPr>
          <p:cNvSpPr txBox="1">
            <a:spLocks/>
          </p:cNvSpPr>
          <p:nvPr/>
        </p:nvSpPr>
        <p:spPr>
          <a:xfrm>
            <a:off x="702421" y="3061766"/>
            <a:ext cx="10247312" cy="723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714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98B4B-CE75-4113-982A-9673D73368FA}"/>
              </a:ext>
            </a:extLst>
          </p:cNvPr>
          <p:cNvSpPr txBox="1"/>
          <p:nvPr/>
        </p:nvSpPr>
        <p:spPr>
          <a:xfrm>
            <a:off x="1533929" y="438075"/>
            <a:ext cx="9124142" cy="28315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 SKY CONNECT</a:t>
            </a:r>
          </a:p>
          <a:p>
            <a:pPr algn="ctr">
              <a:lnSpc>
                <a:spcPct val="150000"/>
              </a:lnSpc>
            </a:pPr>
            <a:r>
              <a:rPr lang="en-US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8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 endpoint to</a:t>
            </a:r>
            <a:r>
              <a:rPr lang="en-US" sz="180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US" sz="1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en-US" sz="18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meetings </a:t>
            </a:r>
            <a:r>
              <a:rPr lang="en-US" sz="2800">
                <a:solidFill>
                  <a:srgbClr val="00B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  <a:endParaRPr lang="en-US" sz="1800">
              <a:solidFill>
                <a:srgbClr val="00B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B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Conferencing </a:t>
            </a:r>
            <a:r>
              <a:rPr lang="en-US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reporting</a:t>
            </a:r>
            <a:r>
              <a:rPr lang="en-US" sz="180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and scheduling for </a:t>
            </a:r>
            <a:r>
              <a:rPr lang="en-US" sz="2400">
                <a:solidFill>
                  <a:srgbClr val="00B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Rooms</a:t>
            </a:r>
            <a:r>
              <a:rPr lang="en-US" sz="240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chemeClr val="tx2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/>
          </a:p>
        </p:txBody>
      </p:sp>
      <p:pic>
        <p:nvPicPr>
          <p:cNvPr id="4" name="Picture 3" descr="A picture containing text, multimedia, operating system, screenshot&#10;&#10;Description automatically generated">
            <a:extLst>
              <a:ext uri="{FF2B5EF4-FFF2-40B4-BE49-F238E27FC236}">
                <a16:creationId xmlns:a16="http://schemas.microsoft.com/office/drawing/2014/main" id="{AC91D745-42E7-B8F1-6C9E-2135FD869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65" y="3498099"/>
            <a:ext cx="3026286" cy="2610675"/>
          </a:xfrm>
          <a:prstGeom prst="rect">
            <a:avLst/>
          </a:prstGeom>
        </p:spPr>
      </p:pic>
      <p:pic>
        <p:nvPicPr>
          <p:cNvPr id="3074" name="Picture 2" descr="Apple logo - Free logo icons">
            <a:extLst>
              <a:ext uri="{FF2B5EF4-FFF2-40B4-BE49-F238E27FC236}">
                <a16:creationId xmlns:a16="http://schemas.microsoft.com/office/drawing/2014/main" id="{ECD6F2BA-DB7B-B23A-3903-412EE6B2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3675259"/>
            <a:ext cx="376689" cy="37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8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F1ED-D2C8-415A-E554-B5B32ED1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95" y="562437"/>
            <a:ext cx="10203404" cy="1325563"/>
          </a:xfrm>
        </p:spPr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/>
                <a:cs typeface="Arial"/>
              </a:rPr>
              <a:t>Synergy SKY Certifications, Partnerships and Awards</a:t>
            </a:r>
            <a:endParaRPr lang="en-US" b="0" dirty="0">
              <a:solidFill>
                <a:srgbClr val="222222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28365-3CF5-543A-3128-8D9BD15B7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795" y="1771424"/>
            <a:ext cx="6516775" cy="4761618"/>
          </a:xfrm>
        </p:spPr>
        <p:txBody>
          <a:bodyPr vert="horz" lIns="182843" tIns="91422" rIns="182843" bIns="91422" rtlCol="0" anchor="t">
            <a:normAutofit/>
          </a:bodyPr>
          <a:lstStyle/>
          <a:p>
            <a:pPr algn="l">
              <a:buFont typeface="Wingdings" panose="020B0604020202020204" pitchFamily="34" charset="0"/>
              <a:buChar char="Ø"/>
            </a:pPr>
            <a:endParaRPr lang="en-US" sz="1600" dirty="0">
              <a:solidFill>
                <a:schemeClr val="tx2">
                  <a:lumMod val="85000"/>
                  <a:lumOff val="15000"/>
                </a:schemeClr>
              </a:solidFill>
              <a:latin typeface="+mn-lt"/>
            </a:endParaRPr>
          </a:p>
          <a:p>
            <a:pPr algn="l">
              <a:buClr>
                <a:srgbClr val="00B9FF"/>
              </a:buClr>
              <a:buFont typeface="Wingdings" pitchFamily="2" charset="2"/>
              <a:buChar char="Ø"/>
            </a:pPr>
            <a:r>
              <a:rPr lang="en-US" sz="1600" b="0" i="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ISO/IEC 27001:2013 certified</a:t>
            </a:r>
          </a:p>
          <a:p>
            <a:pPr>
              <a:buClr>
                <a:srgbClr val="00B9FF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GDPR compliant </a:t>
            </a:r>
            <a:r>
              <a:rPr lang="en-US" sz="1600" b="0" i="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(EU Regulation 2016/679)</a:t>
            </a:r>
            <a:r>
              <a:rPr lang="en-US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en-US" sz="1600" b="0" i="0" dirty="0">
              <a:solidFill>
                <a:schemeClr val="tx2">
                  <a:lumMod val="85000"/>
                  <a:lumOff val="1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00B9FF"/>
              </a:buClr>
              <a:buFont typeface="Wingdings" pitchFamily="2" charset="2"/>
              <a:buChar char="Ø"/>
            </a:pPr>
            <a:r>
              <a:rPr lang="en-US" sz="1600" b="0" i="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Patented</a:t>
            </a:r>
            <a:r>
              <a:rPr lang="en-US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- Synergy SKY CONNECT</a:t>
            </a:r>
          </a:p>
          <a:p>
            <a:pPr>
              <a:buClr>
                <a:srgbClr val="00B9FF"/>
              </a:buClr>
              <a:buFont typeface="Wingdings" pitchFamily="2" charset="2"/>
              <a:buChar char="Ø"/>
            </a:pPr>
            <a:r>
              <a:rPr lang="en-US" sz="1600" b="0" i="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Cisco Solutions Plus Partner &amp; </a:t>
            </a:r>
            <a:r>
              <a:rPr lang="en-US" sz="1600" b="0" i="0" dirty="0" err="1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WebEx</a:t>
            </a:r>
            <a:r>
              <a:rPr lang="en-US" sz="1600" b="0" i="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Compatible. And available in Webex App Hub </a:t>
            </a:r>
            <a:endParaRPr lang="en-US" sz="1600" b="0" i="0" dirty="0">
              <a:solidFill>
                <a:schemeClr val="tx2">
                  <a:lumMod val="85000"/>
                  <a:lumOff val="1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00B9FF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Microsoft Partner and available in Azure marketplace</a:t>
            </a:r>
          </a:p>
          <a:p>
            <a:pPr>
              <a:buClr>
                <a:srgbClr val="00B9FF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Winner of the Frost &amp; Sullivan Product Innovation Award 2022</a:t>
            </a:r>
          </a:p>
          <a:p>
            <a:pPr>
              <a:buClr>
                <a:srgbClr val="00B9FF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Synergy SKY</a:t>
            </a:r>
            <a:r>
              <a:rPr lang="en-US" sz="1600" baseline="30000" dirty="0">
                <a:solidFill>
                  <a:schemeClr val="tx2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 </a:t>
            </a:r>
            <a:r>
              <a:rPr lang="en-US" sz="1600" dirty="0">
                <a:solidFill>
                  <a:schemeClr val="tx2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Registered Trademark</a:t>
            </a:r>
            <a:endParaRPr lang="en-US" sz="1400" b="0" i="0" baseline="30000" dirty="0">
              <a:solidFill>
                <a:schemeClr val="tx2">
                  <a:lumMod val="85000"/>
                  <a:lumOff val="1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br>
              <a:rPr lang="en-US" sz="1200" dirty="0"/>
            </a:br>
            <a:endParaRPr lang="en-US" sz="1600" b="0" i="0" dirty="0">
              <a:solidFill>
                <a:srgbClr val="666666"/>
              </a:solidFill>
              <a:effectLst/>
              <a:latin typeface="+mn-lt"/>
            </a:endParaRPr>
          </a:p>
          <a:p>
            <a:endParaRPr lang="en-US" dirty="0"/>
          </a:p>
        </p:txBody>
      </p:sp>
      <p:pic>
        <p:nvPicPr>
          <p:cNvPr id="6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08E6D1-3ACE-C65F-422A-33BF63B50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299" y="2909241"/>
            <a:ext cx="1315844" cy="657922"/>
          </a:xfrm>
          <a:prstGeom prst="rect">
            <a:avLst/>
          </a:prstGeom>
        </p:spPr>
      </p:pic>
      <p:pic>
        <p:nvPicPr>
          <p:cNvPr id="8" name="Picture 9" descr="Logo&#10;&#10;Description automatically generated">
            <a:extLst>
              <a:ext uri="{FF2B5EF4-FFF2-40B4-BE49-F238E27FC236}">
                <a16:creationId xmlns:a16="http://schemas.microsoft.com/office/drawing/2014/main" id="{4CA144DC-6913-B8E3-22C2-EB7CED0A2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388" y="1596039"/>
            <a:ext cx="973593" cy="9525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26BDE5-85DE-4D16-0E15-BB202DC4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99" y="3902851"/>
            <a:ext cx="878921" cy="88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D4292DF-2457-0FA7-A547-87D18C97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345" y="3898366"/>
            <a:ext cx="788193" cy="88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2944B3-CFC0-D289-EC11-A1074E7D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99" y="5069963"/>
            <a:ext cx="1322618" cy="12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on-USPTO Solicitations » Barlow, Josephs &amp; Holmes, Ltd.">
            <a:extLst>
              <a:ext uri="{FF2B5EF4-FFF2-40B4-BE49-F238E27FC236}">
                <a16:creationId xmlns:a16="http://schemas.microsoft.com/office/drawing/2014/main" id="{126FAB19-0A2A-EE05-E622-1801B6E91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50" y="1634152"/>
            <a:ext cx="1742172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E0F2E78-93BE-C9CC-1E5D-4A1EB0BDF8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3524" y="2747460"/>
            <a:ext cx="1522162" cy="988762"/>
          </a:xfrm>
          <a:prstGeom prst="rect">
            <a:avLst/>
          </a:prstGeom>
        </p:spPr>
      </p:pic>
      <p:pic>
        <p:nvPicPr>
          <p:cNvPr id="10" name="Picture 9" descr="A blue circle with white text and a blue shield&#10;&#10;AI-generated content may be incorrect.">
            <a:extLst>
              <a:ext uri="{FF2B5EF4-FFF2-40B4-BE49-F238E27FC236}">
                <a16:creationId xmlns:a16="http://schemas.microsoft.com/office/drawing/2014/main" id="{5187838F-1079-54C2-BF47-7F8A7BB50B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10" y="3847240"/>
            <a:ext cx="888337" cy="9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7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C3055-289D-14F3-F4D3-32DC8DBB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1832504"/>
            <a:ext cx="4832668" cy="13255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t>One service for your video rooms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65847-D80B-C39C-8E99-55088B91C29C}"/>
              </a:ext>
            </a:extLst>
          </p:cNvPr>
          <p:cNvSpPr txBox="1"/>
          <p:nvPr/>
        </p:nvSpPr>
        <p:spPr>
          <a:xfrm>
            <a:off x="740229" y="3404956"/>
            <a:ext cx="4832668" cy="242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rtlCol="0" anchor="ctr">
            <a:spAutoFit/>
          </a:bodyPr>
          <a:lstStyle/>
          <a:p>
            <a:pPr algn="just"/>
            <a:r>
              <a:rPr lang="en-US" sz="1200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With Synergy SKY your SIP video device get: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b="1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Interoperability</a:t>
            </a:r>
            <a:r>
              <a:rPr lang="en-US" sz="1200" dirty="0">
                <a:solidFill>
                  <a:srgbClr val="404040"/>
                </a:solidFill>
                <a:latin typeface="Roboto" panose="02000000000000000000" pitchFamily="2" charset="0"/>
              </a:rPr>
              <a:t>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b="1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Control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b="1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SIP registering </a:t>
            </a:r>
          </a:p>
          <a:p>
            <a:pPr algn="just"/>
            <a:r>
              <a:rPr lang="en-US" sz="1200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  </a:t>
            </a:r>
          </a:p>
          <a:p>
            <a:pPr algn="just"/>
            <a:r>
              <a:rPr lang="en-US" sz="1200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It works regardless of the type and model of devices, making it a sustainable solution. </a:t>
            </a:r>
          </a:p>
          <a:p>
            <a:pPr algn="just"/>
            <a:r>
              <a:rPr lang="en-US" sz="1200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CONNECT provides an easy way to optimize existing setups without the need for any user training.</a:t>
            </a:r>
          </a:p>
          <a:p>
            <a:pPr algn="just"/>
            <a:endParaRPr lang="en-US" sz="1400" dirty="0">
              <a:solidFill>
                <a:srgbClr val="404040"/>
              </a:solidFill>
              <a:latin typeface="Roboto" panose="02000000000000000000" pitchFamily="2" charset="0"/>
            </a:endParaRPr>
          </a:p>
          <a:p>
            <a:pPr algn="just"/>
            <a:endParaRPr lang="en-US" sz="14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44255-981B-A6F2-E874-D9C040F70760}"/>
              </a:ext>
            </a:extLst>
          </p:cNvPr>
          <p:cNvSpPr txBox="1"/>
          <p:nvPr/>
        </p:nvSpPr>
        <p:spPr>
          <a:xfrm>
            <a:off x="595086" y="5152571"/>
            <a:ext cx="2380343" cy="64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rtlCol="0" anchor="ctr">
            <a:spAutoFit/>
          </a:bodyPr>
          <a:lstStyle/>
          <a:p>
            <a:pPr algn="l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 descr="A computer and laptops connected to a table&#10;&#10;Description automatically generated">
            <a:extLst>
              <a:ext uri="{FF2B5EF4-FFF2-40B4-BE49-F238E27FC236}">
                <a16:creationId xmlns:a16="http://schemas.microsoft.com/office/drawing/2014/main" id="{20B8EBF0-40CD-75AE-5B72-AD84246D2E5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677052" y="508118"/>
            <a:ext cx="4264922" cy="6009119"/>
          </a:xfrm>
        </p:spPr>
      </p:pic>
    </p:spTree>
    <p:extLst>
      <p:ext uri="{BB962C8B-B14F-4D97-AF65-F5344CB8AC3E}">
        <p14:creationId xmlns:p14="http://schemas.microsoft.com/office/powerpoint/2010/main" val="139431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1C6713-7779-D52A-389D-4766A350B46B}"/>
              </a:ext>
            </a:extLst>
          </p:cNvPr>
          <p:cNvSpPr/>
          <p:nvPr/>
        </p:nvSpPr>
        <p:spPr>
          <a:xfrm>
            <a:off x="4452995" y="0"/>
            <a:ext cx="77390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C22AB-E851-AE21-693A-B56589DCA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4" y="675426"/>
            <a:ext cx="10247312" cy="638287"/>
          </a:xfrm>
        </p:spPr>
        <p:txBody>
          <a:bodyPr>
            <a:noAutofit/>
          </a:bodyPr>
          <a:lstStyle/>
          <a:p>
            <a:r>
              <a:rPr lang="en-US"/>
              <a:t>One service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E2630-4E8D-B34B-F877-02F7A3300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989139"/>
            <a:ext cx="3376611" cy="2196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Synergy SKY service is an all-in-one service for your videoconferencing devices. No need for any other.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2CDB6B5A-EA7A-37E7-8ACC-8A4E1BF55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141" y="4744719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423E73-E372-67CD-78D3-DE2700B608E1}"/>
              </a:ext>
            </a:extLst>
          </p:cNvPr>
          <p:cNvSpPr txBox="1"/>
          <p:nvPr/>
        </p:nvSpPr>
        <p:spPr>
          <a:xfrm>
            <a:off x="1483358" y="4470879"/>
            <a:ext cx="2600962" cy="165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rtlCol="0" anchor="ctr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Synergy SKY has a unique offering: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One workflow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One experience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One license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For all meetings </a:t>
            </a:r>
          </a:p>
          <a:p>
            <a:pPr algn="l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ynergy diagram ">
            <a:extLst>
              <a:ext uri="{FF2B5EF4-FFF2-40B4-BE49-F238E27FC236}">
                <a16:creationId xmlns:a16="http://schemas.microsoft.com/office/drawing/2014/main" id="{AB01E087-093A-CB3A-DE3E-5FDD0DCAC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758" y="1106838"/>
            <a:ext cx="7733331" cy="54063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94D3B5-D193-B1F5-0882-634A38AAE10A}"/>
              </a:ext>
            </a:extLst>
          </p:cNvPr>
          <p:cNvSpPr/>
          <p:nvPr/>
        </p:nvSpPr>
        <p:spPr>
          <a:xfrm>
            <a:off x="5214938" y="2943225"/>
            <a:ext cx="1714500" cy="2271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ED4B2A-D4F1-832B-A5FE-3BE06C371D4A}"/>
              </a:ext>
            </a:extLst>
          </p:cNvPr>
          <p:cNvSpPr/>
          <p:nvPr/>
        </p:nvSpPr>
        <p:spPr>
          <a:xfrm>
            <a:off x="9394022" y="2943224"/>
            <a:ext cx="1714500" cy="2271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BF9141-BA91-56AF-397F-432BE53F6593}"/>
              </a:ext>
            </a:extLst>
          </p:cNvPr>
          <p:cNvSpPr/>
          <p:nvPr/>
        </p:nvSpPr>
        <p:spPr>
          <a:xfrm>
            <a:off x="5236370" y="2950000"/>
            <a:ext cx="1714500" cy="2271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EAB3E1-0AC9-8F7D-7E52-CF3F02DF8BF6}"/>
              </a:ext>
            </a:extLst>
          </p:cNvPr>
          <p:cNvSpPr/>
          <p:nvPr/>
        </p:nvSpPr>
        <p:spPr>
          <a:xfrm>
            <a:off x="9623055" y="2863959"/>
            <a:ext cx="1714500" cy="356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DAF2D-50C3-C8D7-BED5-5BF102830F98}"/>
              </a:ext>
            </a:extLst>
          </p:cNvPr>
          <p:cNvSpPr/>
          <p:nvPr/>
        </p:nvSpPr>
        <p:spPr>
          <a:xfrm>
            <a:off x="5650706" y="5407819"/>
            <a:ext cx="3117904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9CEFC-B3F5-7F8D-83D8-98692C009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190" y="5243951"/>
            <a:ext cx="4267796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6695-7DFC-0808-2F7C-3F2659A25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ED2A4-0620-B862-C021-72B214752AE0}"/>
              </a:ext>
            </a:extLst>
          </p:cNvPr>
          <p:cNvSpPr/>
          <p:nvPr/>
        </p:nvSpPr>
        <p:spPr>
          <a:xfrm>
            <a:off x="4452995" y="0"/>
            <a:ext cx="77390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AAA217-626A-C358-B709-1C81F47D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4" y="675426"/>
            <a:ext cx="10247312" cy="638287"/>
          </a:xfrm>
        </p:spPr>
        <p:txBody>
          <a:bodyPr>
            <a:noAutofit/>
          </a:bodyPr>
          <a:lstStyle/>
          <a:p>
            <a:r>
              <a:rPr lang="en-US" dirty="0"/>
              <a:t>TrueView</a:t>
            </a:r>
            <a:r>
              <a:rPr lang="en-US" baseline="30000" dirty="0"/>
              <a:t>TM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F4D5B-C505-0996-F886-64426FAE83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1989139"/>
            <a:ext cx="3376611" cy="21967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The Authentic Web Meeting Experience — On Any SIP Video Device Experience Microsoft Teams, Zoom*, Google Meet, and Webex exactly as intended — reliably and consistently across all SIP systems.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2DC92B-FD9C-1C38-A038-E1BEA2F40EAE}"/>
              </a:ext>
            </a:extLst>
          </p:cNvPr>
          <p:cNvSpPr/>
          <p:nvPr/>
        </p:nvSpPr>
        <p:spPr>
          <a:xfrm>
            <a:off x="5214938" y="2943225"/>
            <a:ext cx="1714500" cy="2271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65CE35-8AD4-C9EF-F3D7-9B39E2C68AD1}"/>
              </a:ext>
            </a:extLst>
          </p:cNvPr>
          <p:cNvSpPr/>
          <p:nvPr/>
        </p:nvSpPr>
        <p:spPr>
          <a:xfrm>
            <a:off x="9394022" y="2943224"/>
            <a:ext cx="1714500" cy="2271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C3D159-ED60-D6BF-FA85-804E04B1E8FD}"/>
              </a:ext>
            </a:extLst>
          </p:cNvPr>
          <p:cNvSpPr/>
          <p:nvPr/>
        </p:nvSpPr>
        <p:spPr>
          <a:xfrm>
            <a:off x="5236370" y="2950000"/>
            <a:ext cx="1714500" cy="2271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003233-86BF-FFF1-E475-7B3577877BE5}"/>
              </a:ext>
            </a:extLst>
          </p:cNvPr>
          <p:cNvSpPr/>
          <p:nvPr/>
        </p:nvSpPr>
        <p:spPr>
          <a:xfrm>
            <a:off x="9623055" y="2863959"/>
            <a:ext cx="1714500" cy="356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creen with a person on it&#10;&#10;AI-generated content may be incorrect.">
            <a:extLst>
              <a:ext uri="{FF2B5EF4-FFF2-40B4-BE49-F238E27FC236}">
                <a16:creationId xmlns:a16="http://schemas.microsoft.com/office/drawing/2014/main" id="{EEC456FF-2D8E-965A-32D5-4594D6E5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15" y="675426"/>
            <a:ext cx="6789906" cy="3339700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AFA4DA8-7C70-3C8F-0141-D7802486369C}"/>
              </a:ext>
            </a:extLst>
          </p:cNvPr>
          <p:cNvSpPr txBox="1">
            <a:spLocks/>
          </p:cNvSpPr>
          <p:nvPr/>
        </p:nvSpPr>
        <p:spPr>
          <a:xfrm>
            <a:off x="4787690" y="4384358"/>
            <a:ext cx="5622495" cy="2196782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342900" indent="-342900" algn="l" defTabSz="914217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09" indent="-342900" algn="l" defTabSz="914217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99967" indent="-285750" algn="l" defTabSz="914217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57076" indent="-285750" algn="l" defTabSz="914217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14184" indent="-285750" algn="l" defTabSz="914217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FFFFFF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1"/>
                </a:solidFill>
              </a:rPr>
              <a:t>All features available in all meetings with Synergy SKY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chemeClr val="accent1"/>
                </a:solidFill>
              </a:rPr>
              <a:t>On Cisco Touch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chemeClr val="accent1"/>
                </a:solidFill>
              </a:rPr>
              <a:t>Touch panels like AMX, Crestron </a:t>
            </a:r>
            <a:r>
              <a:rPr lang="en-US" sz="1600" dirty="0" err="1">
                <a:solidFill>
                  <a:schemeClr val="accent1"/>
                </a:solidFill>
              </a:rPr>
              <a:t>etc</a:t>
            </a:r>
            <a:r>
              <a:rPr lang="en-US" sz="1600" dirty="0">
                <a:solidFill>
                  <a:schemeClr val="accent1"/>
                </a:solidFill>
              </a:rPr>
              <a:t> using DTMF integrations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solidFill>
                  <a:schemeClr val="accent1"/>
                </a:solidFill>
              </a:rPr>
              <a:t>On your smartphone by scanning QR code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18" name="Picture 17" descr="A cell phone with a screen&#10;&#10;AI-generated content may be incorrect.">
            <a:extLst>
              <a:ext uri="{FF2B5EF4-FFF2-40B4-BE49-F238E27FC236}">
                <a16:creationId xmlns:a16="http://schemas.microsoft.com/office/drawing/2014/main" id="{41A6B833-244A-DEBC-78C1-FBB8FA87C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84" y="4411210"/>
            <a:ext cx="1360501" cy="209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CDCD-2F66-88BB-5BD0-4B709484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981" y="1123657"/>
            <a:ext cx="6343405" cy="5056214"/>
          </a:xfrm>
        </p:spPr>
        <p:txBody>
          <a:bodyPr>
            <a:noAutofit/>
          </a:bodyPr>
          <a:lstStyle/>
          <a:p>
            <a:pPr algn="ctr"/>
            <a:br>
              <a:rPr lang="en-US" sz="2800">
                <a:solidFill>
                  <a:schemeClr val="tx2"/>
                </a:solidFill>
                <a:latin typeface="Arial"/>
                <a:cs typeface="Arial"/>
              </a:rPr>
            </a:br>
            <a:br>
              <a:rPr lang="en-US" sz="280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en-US" sz="2800">
                <a:solidFill>
                  <a:schemeClr val="tx2"/>
                </a:solidFill>
                <a:latin typeface="Arial"/>
                <a:cs typeface="Arial"/>
              </a:rPr>
              <a:t>Synergy SKY is </a:t>
            </a:r>
            <a:r>
              <a:rPr lang="en-US" sz="2800" i="1">
                <a:solidFill>
                  <a:schemeClr val="accent1"/>
                </a:solidFill>
                <a:latin typeface="Arial"/>
                <a:cs typeface="Arial"/>
              </a:rPr>
              <a:t>the silent enabler of secure, compliant, and effortless video collaboration</a:t>
            </a:r>
            <a:r>
              <a:rPr lang="en-US" sz="280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tx2"/>
                </a:solidFill>
                <a:latin typeface="Arial"/>
                <a:cs typeface="Arial"/>
              </a:rPr>
              <a:t>in the legal world — bridging conference rooms and web meetings (Teams, Zoom, Google) while meeting the sector’s strict privacy and reliability demands.</a:t>
            </a:r>
            <a:br>
              <a:rPr lang="en-US" sz="2800" b="0" i="0">
                <a:effectLst/>
              </a:rPr>
            </a:br>
            <a:br>
              <a:rPr lang="en-US" sz="2800" b="0" i="0">
                <a:effectLst/>
              </a:rPr>
            </a:br>
            <a:br>
              <a:rPr lang="en-US" sz="2800" b="0" i="0">
                <a:effectLst/>
              </a:rPr>
            </a:br>
            <a:r>
              <a:rPr lang="en-US" sz="2800" b="1" i="0">
                <a:solidFill>
                  <a:srgbClr val="39B7FF"/>
                </a:solidFill>
                <a:effectLst/>
                <a:latin typeface="Arial"/>
                <a:cs typeface="Arial"/>
              </a:rPr>
              <a:t> </a:t>
            </a:r>
            <a:endParaRPr lang="en-NO" sz="2800" b="1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201CB-B64B-F3F6-24EF-417883B19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16" y="589188"/>
            <a:ext cx="2362593" cy="21148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F2180-F1D9-579A-E2AE-1AC957A41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328" y="527819"/>
            <a:ext cx="2202256" cy="203285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7691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ED3A7-B45E-262B-FCF0-CE76530A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96" y="519462"/>
            <a:ext cx="10203404" cy="1325563"/>
          </a:xfrm>
        </p:spPr>
        <p:txBody>
          <a:bodyPr/>
          <a:lstStyle/>
          <a:p>
            <a:r>
              <a:rPr lang="en-NO" b="1">
                <a:solidFill>
                  <a:schemeClr val="tx2">
                    <a:lumMod val="75000"/>
                    <a:lumOff val="25000"/>
                  </a:schemeClr>
                </a:solidFill>
              </a:rPr>
              <a:t>5 instant video conferencing benefits for your law firm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8ED4B77-4EFB-B4B4-5ED8-C62132E03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96" y="2201430"/>
            <a:ext cx="10849150" cy="2776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20B0604020202020204" pitchFamily="34" charset="0"/>
              <a:buChar char="§"/>
            </a:pPr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Join Teams, Zoom, Google Meet, Webex, and FaceTime meetings from your Cisco or Poly rooms</a:t>
            </a:r>
            <a:endParaRPr lang="en-US">
              <a:ea typeface="Lato Light"/>
              <a:cs typeface="Lato Light"/>
            </a:endParaRPr>
          </a:p>
          <a:p>
            <a:pPr marL="342900" indent="-342900">
              <a:lnSpc>
                <a:spcPct val="200000"/>
              </a:lnSpc>
              <a:buFont typeface="Wingdings" panose="020B0604020202020204" pitchFamily="34" charset="0"/>
              <a:buChar char="§"/>
            </a:pPr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Transform existing video rooms into multi-platform meeting spaces without replacement</a:t>
            </a:r>
          </a:p>
          <a:p>
            <a:pPr marL="342900" indent="-342900">
              <a:lnSpc>
                <a:spcPct val="200000"/>
              </a:lnSpc>
              <a:buFont typeface="Wingdings" panose="020B0604020202020204" pitchFamily="34" charset="0"/>
              <a:buChar char="§"/>
            </a:pPr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Roboto"/>
                <a:cs typeface="Arial"/>
              </a:rPr>
              <a:t>Start every meeting on time with one-click JOIN, eliminating billable time waste</a:t>
            </a:r>
          </a:p>
          <a:p>
            <a:pPr marL="342900" indent="-342900">
              <a:lnSpc>
                <a:spcPct val="200000"/>
              </a:lnSpc>
              <a:buFont typeface="Wingdings" panose="020B0604020202020204" pitchFamily="34" charset="0"/>
              <a:buChar char="§"/>
            </a:pPr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Share presentations bidirectionally, including PowerPoint Live and whiteboarding</a:t>
            </a:r>
          </a:p>
          <a:p>
            <a:pPr marL="342900" indent="-342900">
              <a:lnSpc>
                <a:spcPct val="200000"/>
              </a:lnSpc>
              <a:buFont typeface="Wingdings" panose="020B0604020202020204" pitchFamily="34" charset="0"/>
              <a:buChar char="§"/>
            </a:pPr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Get native meeting experiences with layouts, participant lists, and in-room controls</a:t>
            </a:r>
            <a:endParaRPr lang="en-GB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4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0B11D-A2BA-DEEC-815E-D3FB35D65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442" y="3731201"/>
            <a:ext cx="3208469" cy="642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O" b="1">
                <a:solidFill>
                  <a:srgbClr val="666666"/>
                </a:solidFill>
              </a:rPr>
              <a:t>Lawyers/Attorneys</a:t>
            </a:r>
            <a:endParaRPr lang="en-NO">
              <a:solidFill>
                <a:srgbClr val="666666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AF9712-3D01-0BBD-FAEF-938F80A2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b="1">
                <a:solidFill>
                  <a:schemeClr val="tx2">
                    <a:lumMod val="75000"/>
                    <a:lumOff val="25000"/>
                  </a:schemeClr>
                </a:solidFill>
              </a:rPr>
              <a:t>Make your video meetings easy for everyone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F3D4688-8439-687C-B332-BD43D7CB430D}"/>
              </a:ext>
            </a:extLst>
          </p:cNvPr>
          <p:cNvSpPr txBox="1">
            <a:spLocks/>
          </p:cNvSpPr>
          <p:nvPr/>
        </p:nvSpPr>
        <p:spPr>
          <a:xfrm>
            <a:off x="7827276" y="3728088"/>
            <a:ext cx="3049440" cy="64528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342900" indent="-342900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76868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09" indent="-34290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76868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99967" indent="-28575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76868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57076" indent="-28575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76868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14184" indent="-28575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76868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NO" b="1">
                <a:solidFill>
                  <a:srgbClr val="666666"/>
                </a:solidFill>
              </a:rPr>
              <a:t>IT Specialists</a:t>
            </a:r>
            <a:endParaRPr lang="en-NO">
              <a:solidFill>
                <a:srgbClr val="666666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28C6346-8B55-8A29-A991-175836E0F7A0}"/>
              </a:ext>
            </a:extLst>
          </p:cNvPr>
          <p:cNvSpPr txBox="1">
            <a:spLocks/>
          </p:cNvSpPr>
          <p:nvPr/>
        </p:nvSpPr>
        <p:spPr>
          <a:xfrm>
            <a:off x="4526189" y="3714086"/>
            <a:ext cx="3049440" cy="887240"/>
          </a:xfrm>
          <a:prstGeom prst="rect">
            <a:avLst/>
          </a:prstGeom>
        </p:spPr>
        <p:txBody>
          <a:bodyPr vert="horz" lIns="182843" tIns="91422" rIns="182843" bIns="91422" rtlCol="0">
            <a:noAutofit/>
          </a:bodyPr>
          <a:lstStyle>
            <a:lvl1pPr marL="342900" indent="-342900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76868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09" indent="-34290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76868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99967" indent="-28575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76868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57076" indent="-28575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76868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14184" indent="-28575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76868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7F7F7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NO" b="1">
                <a:solidFill>
                  <a:srgbClr val="666666"/>
                </a:solidFill>
              </a:rPr>
              <a:t>Office Administrators</a:t>
            </a:r>
            <a:endParaRPr lang="en-NO">
              <a:solidFill>
                <a:srgbClr val="666666"/>
              </a:solidFill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D9EA336-BF3B-31FB-5785-1C25AC084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96" y="2204088"/>
            <a:ext cx="1524000" cy="1524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628C88E-F27B-3E2B-F7A0-BB58A3578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09" y="2204088"/>
            <a:ext cx="1524000" cy="15240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C20AAB6-3820-624A-05AD-77F78D9FF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76" y="2204088"/>
            <a:ext cx="1524000" cy="152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7B6CF3-5963-2E1D-9A2B-0DFF0A6E3E41}"/>
              </a:ext>
            </a:extLst>
          </p:cNvPr>
          <p:cNvSpPr txBox="1"/>
          <p:nvPr/>
        </p:nvSpPr>
        <p:spPr>
          <a:xfrm>
            <a:off x="7874379" y="4733716"/>
            <a:ext cx="3882887" cy="7078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r>
              <a:rPr lang="en-NO" sz="2000">
                <a:latin typeface="Arial" panose="020B0604020202020204" pitchFamily="34" charset="0"/>
                <a:cs typeface="Arial" panose="020B0604020202020204" pitchFamily="34" charset="0"/>
              </a:rPr>
              <a:t>No more complex video conferencing challenges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F29033-8ED5-63B3-F6EE-EE26864CEA52}"/>
              </a:ext>
            </a:extLst>
          </p:cNvPr>
          <p:cNvSpPr txBox="1"/>
          <p:nvPr/>
        </p:nvSpPr>
        <p:spPr>
          <a:xfrm>
            <a:off x="3929842" y="4736829"/>
            <a:ext cx="4116813" cy="101566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NO" sz="2000">
                <a:latin typeface="Arial" panose="020B0604020202020204" pitchFamily="34" charset="0"/>
                <a:cs typeface="Arial" panose="020B0604020202020204" pitchFamily="34" charset="0"/>
              </a:rPr>
              <a:t>Spend less time planning, scheduling, and managing meetings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2F81C-D0A3-E5F3-4B17-B5FD22B5F6E2}"/>
              </a:ext>
            </a:extLst>
          </p:cNvPr>
          <p:cNvSpPr txBox="1"/>
          <p:nvPr/>
        </p:nvSpPr>
        <p:spPr>
          <a:xfrm>
            <a:off x="-610324" y="4733716"/>
            <a:ext cx="6096000" cy="40011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NO" sz="2000" dirty="0">
                <a:latin typeface="Arial" panose="020B0604020202020204" pitchFamily="34" charset="0"/>
                <a:cs typeface="Arial" panose="020B0604020202020204" pitchFamily="34" charset="0"/>
              </a:rPr>
              <a:t>Join every meeting on time</a:t>
            </a:r>
          </a:p>
        </p:txBody>
      </p:sp>
    </p:spTree>
    <p:extLst>
      <p:ext uri="{BB962C8B-B14F-4D97-AF65-F5344CB8AC3E}">
        <p14:creationId xmlns:p14="http://schemas.microsoft.com/office/powerpoint/2010/main" val="3288826424"/>
      </p:ext>
    </p:extLst>
  </p:cSld>
  <p:clrMapOvr>
    <a:masterClrMapping/>
  </p:clrMapOvr>
</p:sld>
</file>

<file path=ppt/theme/theme1.xml><?xml version="1.0" encoding="utf-8"?>
<a:theme xmlns:a="http://schemas.openxmlformats.org/drawingml/2006/main" name="Current Template ">
  <a:themeElements>
    <a:clrScheme name="Synergy SKY Theme Colors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9B6FF"/>
      </a:accent1>
      <a:accent2>
        <a:srgbClr val="3E38F5"/>
      </a:accent2>
      <a:accent3>
        <a:srgbClr val="EF8849"/>
      </a:accent3>
      <a:accent4>
        <a:srgbClr val="EB5143"/>
      </a:accent4>
      <a:accent5>
        <a:srgbClr val="F6C556"/>
      </a:accent5>
      <a:accent6>
        <a:srgbClr val="783CF5"/>
      </a:accent6>
      <a:hlink>
        <a:srgbClr val="4B5050"/>
      </a:hlink>
      <a:folHlink>
        <a:srgbClr val="38B7FF"/>
      </a:folHlink>
    </a:clrScheme>
    <a:fontScheme name="Synergy SKY Them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="" xmlns:p="http://schemas.openxmlformats.org/presentationml/2006/main" xmlns:r="http://schemas.openxmlformats.org/officeDocument/2006/relationships" val="1"/>
          </a:ext>
        </a:extLst>
      </a:spPr>
      <a:bodyPr lIns="25400" tIns="25400" rIns="25400" bIns="25400" anchor="ctr">
        <a:spAutoFit/>
      </a:bodyPr>
      <a:lstStyle>
        <a:defPPr algn="l"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06FD1CC2-9DE3-475D-8829-A93D0BAEC2E7}" vid="{9E8BD6AE-F614-4FBB-BF91-AE8B4D985D5A}"/>
    </a:ext>
  </a:extLst>
</a:theme>
</file>

<file path=ppt/theme/theme2.xml><?xml version="1.0" encoding="utf-8"?>
<a:theme xmlns:a="http://schemas.openxmlformats.org/drawingml/2006/main" name="Default PowerPoint Master (Don't us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6FD1CC2-9DE3-475D-8829-A93D0BAEC2E7}" vid="{C0504AED-8575-4757-B29C-EB0E2F27ACA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8F1252F17DA84D95C525378BF45767" ma:contentTypeVersion="20" ma:contentTypeDescription="Create a new document." ma:contentTypeScope="" ma:versionID="9c02c73367494358f98dde98126e36ac">
  <xsd:schema xmlns:xsd="http://www.w3.org/2001/XMLSchema" xmlns:xs="http://www.w3.org/2001/XMLSchema" xmlns:p="http://schemas.microsoft.com/office/2006/metadata/properties" xmlns:ns2="b5e4cb82-25e4-49b3-8d2e-7212080659ee" xmlns:ns3="61fb082e-f91b-437d-b4d4-0ddc258ed4ec" targetNamespace="http://schemas.microsoft.com/office/2006/metadata/properties" ma:root="true" ma:fieldsID="a8078d3d13a32cbba486c454ef834fef" ns2:_="" ns3:_="">
    <xsd:import namespace="b5e4cb82-25e4-49b3-8d2e-7212080659ee"/>
    <xsd:import namespace="61fb082e-f91b-437d-b4d4-0ddc258ed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4cb82-25e4-49b3-8d2e-7212080659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2fcc89-7a13-4383-aa89-4539e27828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b082e-f91b-437d-b4d4-0ddc258ed4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232a0d-6c74-4c77-b3ca-a6a0c7214b55}" ma:internalName="TaxCatchAll" ma:showField="CatchAllData" ma:web="61fb082e-f91b-437d-b4d4-0ddc258ed4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e4cb82-25e4-49b3-8d2e-7212080659ee">
      <Terms xmlns="http://schemas.microsoft.com/office/infopath/2007/PartnerControls"/>
    </lcf76f155ced4ddcb4097134ff3c332f>
    <TaxCatchAll xmlns="61fb082e-f91b-437d-b4d4-0ddc258ed4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B3E7E-1053-4CE9-9DB3-58C684949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e4cb82-25e4-49b3-8d2e-7212080659ee"/>
    <ds:schemaRef ds:uri="61fb082e-f91b-437d-b4d4-0ddc258ed4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752742-5E98-4EB1-BF7A-361D829D575A}">
  <ds:schemaRefs>
    <ds:schemaRef ds:uri="b5e4cb82-25e4-49b3-8d2e-7212080659ee"/>
    <ds:schemaRef ds:uri="http://schemas.openxmlformats.org/package/2006/metadata/core-properties"/>
    <ds:schemaRef ds:uri="http://purl.org/dc/elements/1.1/"/>
    <ds:schemaRef ds:uri="61fb082e-f91b-437d-b4d4-0ddc258ed4ec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1D1AA3-775C-4A7E-8148-49E8E7E14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Synergy std March 2023</Template>
  <TotalTime>22</TotalTime>
  <Words>416</Words>
  <Application>Microsoft Office PowerPoint</Application>
  <PresentationFormat>Widescreen</PresentationFormat>
  <Paragraphs>62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Current Template </vt:lpstr>
      <vt:lpstr>Default PowerPoint Master (Don't use)</vt:lpstr>
      <vt:lpstr>PowerPoint Presentation</vt:lpstr>
      <vt:lpstr>PowerPoint Presentation</vt:lpstr>
      <vt:lpstr>Synergy SKY Certifications, Partnerships and Awards </vt:lpstr>
      <vt:lpstr>One service for your video rooms</vt:lpstr>
      <vt:lpstr>One service</vt:lpstr>
      <vt:lpstr>TrueViewTM</vt:lpstr>
      <vt:lpstr>  Synergy SKY is the silent enabler of secure, compliant, and effortless video collaboration in the legal world — bridging conference rooms and web meetings (Teams, Zoom, Google) while meeting the sector’s strict privacy and reliability demands.    </vt:lpstr>
      <vt:lpstr>5 instant video conferencing benefits for your law firm</vt:lpstr>
      <vt:lpstr>Make your video meetings easy for everyone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Vemun Waksvik</dc:creator>
  <cp:lastModifiedBy>Vemun Waksvik</cp:lastModifiedBy>
  <cp:revision>3</cp:revision>
  <dcterms:created xsi:type="dcterms:W3CDTF">2025-10-23T11:18:33Z</dcterms:created>
  <dcterms:modified xsi:type="dcterms:W3CDTF">2025-10-23T13:05:43Z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0x010100808F1252F17DA84D95C525378BF45767</vt:lpwstr>
  </property>
  <property fmtid="{D5CDD505-2E9C-101B-9397-08002B2CF9AE}" pid="3" name="MediaServiceImageTags">
    <vt:lpwstr/>
  </property>
</Properties>
</file>