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20ECACDC.xml" ContentType="application/vnd.ms-powerpoint.comments+xml"/>
  <Override PartName="/ppt/comments/modernComment_101_F1301E74.xml" ContentType="application/vnd.ms-powerpoint.comments+xml"/>
  <Override PartName="/ppt/comments/modernComment_103_78A74CFE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9" r:id="rId7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B5D030-0A07-78EA-D863-C9092BC0832A}" name="Tor Halvorsen" initials="TH" userId="S::th@synergysky.com::e73d67ec-32df-47fe-9466-830cd1fa7278" providerId="AD"/>
  <p188:author id="{0D511292-EEAF-B8B7-9EAB-81498800CDA7}" name="Karl Hantho" initials="KH" userId="S::kh@synergysky.com::a5ede424-387f-4eff-937b-3be7363edbc9" providerId="AD"/>
  <p188:author id="{E1C08DA9-EFDA-0123-B5EA-3F22031711AF}" name="Vemun Waksvik" initials="VW" userId="S::vw@synergysky.com::65606467-0484-4476-a6d5-5563e7802ca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DFF"/>
    <a:srgbClr val="4CC7C4"/>
    <a:srgbClr val="2B323E"/>
    <a:srgbClr val="CFE2F3"/>
    <a:srgbClr val="36ACA9"/>
    <a:srgbClr val="1574FF"/>
    <a:srgbClr val="40BBFD"/>
    <a:srgbClr val="428DFF"/>
    <a:srgbClr val="0FA8FD"/>
    <a:srgbClr val="6D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750006-C90F-2A66-DF7D-8C38D8AA201C}" v="11" dt="2025-10-22T14:08:18.7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59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mun Waksvik" userId="65606467-0484-4476-a6d5-5563e7802ca5" providerId="ADAL" clId="{45568EBB-B002-4966-A087-278DFC908177}"/>
    <pc:docChg chg="undo custSel modSld">
      <pc:chgData name="Vemun Waksvik" userId="65606467-0484-4476-a6d5-5563e7802ca5" providerId="ADAL" clId="{45568EBB-B002-4966-A087-278DFC908177}" dt="2025-10-23T10:37:20.138" v="447" actId="1076"/>
      <pc:docMkLst>
        <pc:docMk/>
      </pc:docMkLst>
      <pc:sldChg chg="addSp delSp modSp mod modCm">
        <pc:chgData name="Vemun Waksvik" userId="65606467-0484-4476-a6d5-5563e7802ca5" providerId="ADAL" clId="{45568EBB-B002-4966-A087-278DFC908177}" dt="2025-10-23T10:37:20.138" v="447" actId="1076"/>
        <pc:sldMkLst>
          <pc:docMk/>
          <pc:sldMk cId="552381660" sldId="256"/>
        </pc:sldMkLst>
        <pc:spChg chg="add mod">
          <ac:chgData name="Vemun Waksvik" userId="65606467-0484-4476-a6d5-5563e7802ca5" providerId="ADAL" clId="{45568EBB-B002-4966-A087-278DFC908177}" dt="2025-10-15T10:40:52.739" v="39" actId="1076"/>
          <ac:spMkLst>
            <pc:docMk/>
            <pc:sldMk cId="552381660" sldId="256"/>
            <ac:spMk id="15" creationId="{5655C9DB-7900-1C79-F727-C50C3DBBBE45}"/>
          </ac:spMkLst>
        </pc:spChg>
        <pc:spChg chg="add mod">
          <ac:chgData name="Vemun Waksvik" userId="65606467-0484-4476-a6d5-5563e7802ca5" providerId="ADAL" clId="{45568EBB-B002-4966-A087-278DFC908177}" dt="2025-10-15T10:49:13.773" v="176" actId="20577"/>
          <ac:spMkLst>
            <pc:docMk/>
            <pc:sldMk cId="552381660" sldId="256"/>
            <ac:spMk id="16" creationId="{137FE920-FDF1-18D7-D93B-EC9C552AC8C3}"/>
          </ac:spMkLst>
        </pc:spChg>
        <pc:spChg chg="add mod">
          <ac:chgData name="Vemun Waksvik" userId="65606467-0484-4476-a6d5-5563e7802ca5" providerId="ADAL" clId="{45568EBB-B002-4966-A087-278DFC908177}" dt="2025-10-15T10:54:22.998" v="410" actId="207"/>
          <ac:spMkLst>
            <pc:docMk/>
            <pc:sldMk cId="552381660" sldId="256"/>
            <ac:spMk id="21" creationId="{48D5D6C7-9448-75E4-B6CD-BAC4C4432981}"/>
          </ac:spMkLst>
        </pc:spChg>
        <pc:spChg chg="add del mod">
          <ac:chgData name="Vemun Waksvik" userId="65606467-0484-4476-a6d5-5563e7802ca5" providerId="ADAL" clId="{45568EBB-B002-4966-A087-278DFC908177}" dt="2025-10-15T10:40:30.794" v="36" actId="1076"/>
          <ac:spMkLst>
            <pc:docMk/>
            <pc:sldMk cId="552381660" sldId="256"/>
            <ac:spMk id="38" creationId="{53708722-BB2E-975F-4637-6026C22C96F6}"/>
          </ac:spMkLst>
        </pc:spChg>
        <pc:spChg chg="mod">
          <ac:chgData name="Vemun Waksvik" userId="65606467-0484-4476-a6d5-5563e7802ca5" providerId="ADAL" clId="{45568EBB-B002-4966-A087-278DFC908177}" dt="2025-10-23T07:58:22.752" v="442" actId="403"/>
          <ac:spMkLst>
            <pc:docMk/>
            <pc:sldMk cId="552381660" sldId="256"/>
            <ac:spMk id="39" creationId="{5D5FFD83-D8EA-5E5E-A136-5B84F2E8BDA6}"/>
          </ac:spMkLst>
        </pc:spChg>
        <pc:spChg chg="mod">
          <ac:chgData name="Vemun Waksvik" userId="65606467-0484-4476-a6d5-5563e7802ca5" providerId="ADAL" clId="{45568EBB-B002-4966-A087-278DFC908177}" dt="2025-10-23T07:58:13.881" v="440" actId="403"/>
          <ac:spMkLst>
            <pc:docMk/>
            <pc:sldMk cId="552381660" sldId="256"/>
            <ac:spMk id="40" creationId="{19F6D50D-C268-D8E6-2ED4-396C7F6021B1}"/>
          </ac:spMkLst>
        </pc:spChg>
        <pc:spChg chg="mod">
          <ac:chgData name="Vemun Waksvik" userId="65606467-0484-4476-a6d5-5563e7802ca5" providerId="ADAL" clId="{45568EBB-B002-4966-A087-278DFC908177}" dt="2025-10-23T07:58:07.622" v="438" actId="403"/>
          <ac:spMkLst>
            <pc:docMk/>
            <pc:sldMk cId="552381660" sldId="256"/>
            <ac:spMk id="41" creationId="{A30C625A-1275-5AFA-7C37-EADD2BD6A9D6}"/>
          </ac:spMkLst>
        </pc:spChg>
        <pc:spChg chg="mod">
          <ac:chgData name="Vemun Waksvik" userId="65606467-0484-4476-a6d5-5563e7802ca5" providerId="ADAL" clId="{45568EBB-B002-4966-A087-278DFC908177}" dt="2025-10-23T07:58:00.092" v="436" actId="403"/>
          <ac:spMkLst>
            <pc:docMk/>
            <pc:sldMk cId="552381660" sldId="256"/>
            <ac:spMk id="42" creationId="{77857649-9701-1CE1-5B7E-0116302D0C76}"/>
          </ac:spMkLst>
        </pc:spChg>
        <pc:spChg chg="mod">
          <ac:chgData name="Vemun Waksvik" userId="65606467-0484-4476-a6d5-5563e7802ca5" providerId="ADAL" clId="{45568EBB-B002-4966-A087-278DFC908177}" dt="2025-10-23T07:57:51.191" v="434" actId="403"/>
          <ac:spMkLst>
            <pc:docMk/>
            <pc:sldMk cId="552381660" sldId="256"/>
            <ac:spMk id="43" creationId="{CD6F18CA-3928-8B27-B1E5-B6263CBA885A}"/>
          </ac:spMkLst>
        </pc:spChg>
        <pc:spChg chg="mod">
          <ac:chgData name="Vemun Waksvik" userId="65606467-0484-4476-a6d5-5563e7802ca5" providerId="ADAL" clId="{45568EBB-B002-4966-A087-278DFC908177}" dt="2025-10-15T10:33:59.550" v="9" actId="21"/>
          <ac:spMkLst>
            <pc:docMk/>
            <pc:sldMk cId="552381660" sldId="256"/>
            <ac:spMk id="48" creationId="{A3067EA5-4717-09DE-73A9-271D0BB5CCDE}"/>
          </ac:spMkLst>
        </pc:spChg>
        <pc:picChg chg="add mod">
          <ac:chgData name="Vemun Waksvik" userId="65606467-0484-4476-a6d5-5563e7802ca5" providerId="ADAL" clId="{45568EBB-B002-4966-A087-278DFC908177}" dt="2025-10-23T10:37:20.138" v="447" actId="1076"/>
          <ac:picMkLst>
            <pc:docMk/>
            <pc:sldMk cId="552381660" sldId="256"/>
            <ac:picMk id="13" creationId="{0A6D80CA-2855-2B89-9238-E163FB1969B2}"/>
          </ac:picMkLst>
        </pc:picChg>
        <pc:picChg chg="add mod">
          <ac:chgData name="Vemun Waksvik" userId="65606467-0484-4476-a6d5-5563e7802ca5" providerId="ADAL" clId="{45568EBB-B002-4966-A087-278DFC908177}" dt="2025-10-15T10:38:49.207" v="27" actId="1076"/>
          <ac:picMkLst>
            <pc:docMk/>
            <pc:sldMk cId="552381660" sldId="256"/>
            <ac:picMk id="18" creationId="{CEFF3168-ED9E-5E18-156E-962228672F26}"/>
          </ac:picMkLst>
        </pc:picChg>
        <pc:picChg chg="mod">
          <ac:chgData name="Vemun Waksvik" userId="65606467-0484-4476-a6d5-5563e7802ca5" providerId="ADAL" clId="{45568EBB-B002-4966-A087-278DFC908177}" dt="2025-10-15T10:47:33.994" v="150" actId="1076"/>
          <ac:picMkLst>
            <pc:docMk/>
            <pc:sldMk cId="552381660" sldId="256"/>
            <ac:picMk id="80" creationId="{0CEC959D-9E20-A434-C4A3-CBC0D86A0304}"/>
          </ac:picMkLst>
        </pc:picChg>
        <pc:picChg chg="mod">
          <ac:chgData name="Vemun Waksvik" userId="65606467-0484-4476-a6d5-5563e7802ca5" providerId="ADAL" clId="{45568EBB-B002-4966-A087-278DFC908177}" dt="2025-10-15T10:46:57.647" v="148" actId="1076"/>
          <ac:picMkLst>
            <pc:docMk/>
            <pc:sldMk cId="552381660" sldId="256"/>
            <ac:picMk id="88" creationId="{676895E5-3E20-4077-C12F-C5D048AFC7AA}"/>
          </ac:picMkLst>
        </pc:picChg>
        <pc:picChg chg="mod">
          <ac:chgData name="Vemun Waksvik" userId="65606467-0484-4476-a6d5-5563e7802ca5" providerId="ADAL" clId="{45568EBB-B002-4966-A087-278DFC908177}" dt="2025-10-15T10:47:04.374" v="149" actId="1076"/>
          <ac:picMkLst>
            <pc:docMk/>
            <pc:sldMk cId="552381660" sldId="256"/>
            <ac:picMk id="90" creationId="{513DEE1E-DBD9-188B-5CEC-A8387EA0CA0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Vemun Waksvik" userId="65606467-0484-4476-a6d5-5563e7802ca5" providerId="ADAL" clId="{45568EBB-B002-4966-A087-278DFC908177}" dt="2025-10-23T07:57:30.836" v="432" actId="20577"/>
              <pc2:cmMkLst xmlns:pc2="http://schemas.microsoft.com/office/powerpoint/2019/9/main/command">
                <pc:docMk/>
                <pc:sldMk cId="552381660" sldId="256"/>
                <pc2:cmMk id="{51B65919-BA8B-48F1-8C78-FA69CFE67F40}"/>
              </pc2:cmMkLst>
            </pc226:cmChg>
            <pc226:cmChg xmlns:pc226="http://schemas.microsoft.com/office/powerpoint/2022/06/main/command" chg="mod">
              <pc226:chgData name="Vemun Waksvik" userId="65606467-0484-4476-a6d5-5563e7802ca5" providerId="ADAL" clId="{45568EBB-B002-4966-A087-278DFC908177}" dt="2025-10-23T07:57:30.836" v="432" actId="20577"/>
              <pc2:cmMkLst xmlns:pc2="http://schemas.microsoft.com/office/powerpoint/2019/9/main/command">
                <pc:docMk/>
                <pc:sldMk cId="552381660" sldId="256"/>
                <pc2:cmMk id="{AA6C5154-B78A-40DD-8001-0C6F10230CB9}"/>
              </pc2:cmMkLst>
            </pc226:cmChg>
            <pc226:cmChg xmlns:pc226="http://schemas.microsoft.com/office/powerpoint/2022/06/main/command" chg="mod">
              <pc226:chgData name="Vemun Waksvik" userId="65606467-0484-4476-a6d5-5563e7802ca5" providerId="ADAL" clId="{45568EBB-B002-4966-A087-278DFC908177}" dt="2025-10-23T07:57:30.836" v="432" actId="20577"/>
              <pc2:cmMkLst xmlns:pc2="http://schemas.microsoft.com/office/powerpoint/2019/9/main/command">
                <pc:docMk/>
                <pc:sldMk cId="552381660" sldId="256"/>
                <pc2:cmMk id="{9D57BDEC-EF3D-4569-8910-FA31D8FB063E}"/>
              </pc2:cmMkLst>
            </pc226:cmChg>
          </p:ext>
        </pc:extLst>
      </pc:sldChg>
      <pc:sldChg chg="modSp mod">
        <pc:chgData name="Vemun Waksvik" userId="65606467-0484-4476-a6d5-5563e7802ca5" providerId="ADAL" clId="{45568EBB-B002-4966-A087-278DFC908177}" dt="2025-10-15T10:43:39.284" v="80" actId="207"/>
        <pc:sldMkLst>
          <pc:docMk/>
          <pc:sldMk cId="4046462580" sldId="257"/>
        </pc:sldMkLst>
        <pc:spChg chg="mod">
          <ac:chgData name="Vemun Waksvik" userId="65606467-0484-4476-a6d5-5563e7802ca5" providerId="ADAL" clId="{45568EBB-B002-4966-A087-278DFC908177}" dt="2025-10-15T10:43:39.284" v="80" actId="207"/>
          <ac:spMkLst>
            <pc:docMk/>
            <pc:sldMk cId="4046462580" sldId="257"/>
            <ac:spMk id="6" creationId="{E86217CB-1B16-FEAE-EA05-86511D6B8503}"/>
          </ac:spMkLst>
        </pc:spChg>
      </pc:sldChg>
      <pc:sldChg chg="addSp delSp modSp mod">
        <pc:chgData name="Vemun Waksvik" userId="65606467-0484-4476-a6d5-5563e7802ca5" providerId="ADAL" clId="{45568EBB-B002-4966-A087-278DFC908177}" dt="2025-10-15T10:45:19.761" v="146" actId="207"/>
        <pc:sldMkLst>
          <pc:docMk/>
          <pc:sldMk cId="2024230142" sldId="259"/>
        </pc:sldMkLst>
        <pc:spChg chg="mod">
          <ac:chgData name="Vemun Waksvik" userId="65606467-0484-4476-a6d5-5563e7802ca5" providerId="ADAL" clId="{45568EBB-B002-4966-A087-278DFC908177}" dt="2025-10-15T10:44:42.693" v="107" actId="207"/>
          <ac:spMkLst>
            <pc:docMk/>
            <pc:sldMk cId="2024230142" sldId="259"/>
            <ac:spMk id="46" creationId="{ECAFC1B0-8AF9-57AC-3664-230EFED3E6BA}"/>
          </ac:spMkLst>
        </pc:spChg>
        <pc:spChg chg="mod">
          <ac:chgData name="Vemun Waksvik" userId="65606467-0484-4476-a6d5-5563e7802ca5" providerId="ADAL" clId="{45568EBB-B002-4966-A087-278DFC908177}" dt="2025-10-15T10:45:19.761" v="146" actId="207"/>
          <ac:spMkLst>
            <pc:docMk/>
            <pc:sldMk cId="2024230142" sldId="259"/>
            <ac:spMk id="51" creationId="{3CE0AF84-F40C-64C3-4C18-952BA95764B3}"/>
          </ac:spMkLst>
        </pc:spChg>
        <pc:picChg chg="add mod">
          <ac:chgData name="Vemun Waksvik" userId="65606467-0484-4476-a6d5-5563e7802ca5" providerId="ADAL" clId="{45568EBB-B002-4966-A087-278DFC908177}" dt="2025-10-15T10:44:20.596" v="87" actId="1076"/>
          <ac:picMkLst>
            <pc:docMk/>
            <pc:sldMk cId="2024230142" sldId="259"/>
            <ac:picMk id="3" creationId="{4D35DED6-90CB-C33E-510F-6924B3E92AA3}"/>
          </ac:picMkLst>
        </pc:picChg>
      </pc:sldChg>
    </pc:docChg>
  </pc:docChgLst>
  <pc:docChgLst>
    <pc:chgData name="Karl Hantho" userId="S::kh@synergysky.com::a5ede424-387f-4eff-937b-3be7363edbc9" providerId="AD" clId="Web-{3D750006-C90F-2A66-DF7D-8C38D8AA201C}"/>
    <pc:docChg chg="mod modSld">
      <pc:chgData name="Karl Hantho" userId="S::kh@synergysky.com::a5ede424-387f-4eff-937b-3be7363edbc9" providerId="AD" clId="Web-{3D750006-C90F-2A66-DF7D-8C38D8AA201C}" dt="2025-10-22T14:02:27.142" v="4"/>
      <pc:docMkLst>
        <pc:docMk/>
      </pc:docMkLst>
      <pc:sldChg chg="modSp">
        <pc:chgData name="Karl Hantho" userId="S::kh@synergysky.com::a5ede424-387f-4eff-937b-3be7363edbc9" providerId="AD" clId="Web-{3D750006-C90F-2A66-DF7D-8C38D8AA201C}" dt="2025-10-22T14:00:55.752" v="2" actId="1076"/>
        <pc:sldMkLst>
          <pc:docMk/>
          <pc:sldMk cId="552381660" sldId="256"/>
        </pc:sldMkLst>
        <pc:spChg chg="mod">
          <ac:chgData name="Karl Hantho" userId="S::kh@synergysky.com::a5ede424-387f-4eff-937b-3be7363edbc9" providerId="AD" clId="Web-{3D750006-C90F-2A66-DF7D-8C38D8AA201C}" dt="2025-10-22T14:00:55.752" v="2" actId="1076"/>
          <ac:spMkLst>
            <pc:docMk/>
            <pc:sldMk cId="552381660" sldId="256"/>
            <ac:spMk id="39" creationId="{5D5FFD83-D8EA-5E5E-A136-5B84F2E8BDA6}"/>
          </ac:spMkLst>
        </pc:spChg>
      </pc:sldChg>
      <pc:sldChg chg="delSp modSp">
        <pc:chgData name="Karl Hantho" userId="S::kh@synergysky.com::a5ede424-387f-4eff-937b-3be7363edbc9" providerId="AD" clId="Web-{3D750006-C90F-2A66-DF7D-8C38D8AA201C}" dt="2025-10-22T14:02:27.142" v="4"/>
        <pc:sldMkLst>
          <pc:docMk/>
          <pc:sldMk cId="4046462580" sldId="257"/>
        </pc:sldMkLst>
        <pc:spChg chg="del mod">
          <ac:chgData name="Karl Hantho" userId="S::kh@synergysky.com::a5ede424-387f-4eff-937b-3be7363edbc9" providerId="AD" clId="Web-{3D750006-C90F-2A66-DF7D-8C38D8AA201C}" dt="2025-10-22T14:02:27.142" v="4"/>
          <ac:spMkLst>
            <pc:docMk/>
            <pc:sldMk cId="4046462580" sldId="257"/>
            <ac:spMk id="3" creationId="{97521233-430D-39EA-182F-4ABDA6C664C2}"/>
          </ac:spMkLst>
        </pc:spChg>
      </pc:sldChg>
    </pc:docChg>
  </pc:docChgLst>
</pc:chgInfo>
</file>

<file path=ppt/comments/modernComment_100_20ECACD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D57BDEC-EF3D-4569-8910-FA31D8FB063E}" authorId="{14B5D030-0A07-78EA-D863-C9092BC0832A}" created="2025-06-19T12:41:22.31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52381660" sldId="256"/>
      <ac:spMk id="39" creationId="{5D5FFD83-D8EA-5E5E-A136-5B84F2E8BDA6}"/>
      <ac:txMk cp="0">
        <ac:context len="98" hash="2816589443"/>
      </ac:txMk>
    </ac:txMkLst>
    <p188:pos x="4928445" y="537835"/>
    <p188:txBody>
      <a:bodyPr/>
      <a:lstStyle/>
      <a:p>
        <a:r>
          <a:rPr lang="en-GB"/>
          <a:t>What is our defined language, other places we use: GO Scan and Connect</a:t>
        </a:r>
      </a:p>
    </p188:txBody>
  </p188:cm>
  <p188:cm id="{AA6C5154-B78A-40DD-8001-0C6F10230CB9}" authorId="{0D511292-EEAF-B8B7-9EAB-81498800CDA7}" created="2025-10-22T13:57:41.86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52381660" sldId="256"/>
      <ac:spMk id="39" creationId="{5D5FFD83-D8EA-5E5E-A136-5B84F2E8BDA6}"/>
      <ac:txMk cp="27" len="1">
        <ac:context len="98" hash="2816589443"/>
      </ac:txMk>
    </ac:txMkLst>
    <p188:pos x="2528011" y="430651"/>
    <p188:txBody>
      <a:bodyPr/>
      <a:lstStyle/>
      <a:p>
        <a:r>
          <a:rPr lang="en-US"/>
          <a:t>maybe broaden the term to say "the legal team" 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10-23T07:56:16.739" authorId="{E1C08DA9-EFDA-0123-B5EA-3F22031711AF}"/>
          </p223:rxn>
        </p223:reactions>
      </p:ext>
    </p188:extLst>
  </p188:cm>
  <p188:cm id="{51B65919-BA8B-48F1-8C78-FA69CFE67F40}" authorId="{0D511292-EEAF-B8B7-9EAB-81498800CDA7}" created="2025-10-22T13:59:21.64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52381660" sldId="256"/>
      <ac:spMk id="39" creationId="{5D5FFD83-D8EA-5E5E-A136-5B84F2E8BDA6}"/>
      <ac:txMk cp="27" len="1">
        <ac:context len="98" hash="2816589443"/>
      </ac:txMk>
    </ac:txMkLst>
    <p188:pos x="2528011" y="430651"/>
    <p188:txBody>
      <a:bodyPr/>
      <a:lstStyle/>
      <a:p>
        <a:r>
          <a:rPr lang="en-US"/>
          <a:t>formatting question...these 5 points consume alot of page, should we increase the font size and or reduce the size of the blocks?</a:t>
        </a:r>
      </a:p>
    </p188:txBody>
  </p188:cm>
  <p188:cm id="{6871BECF-3B35-429D-AAD6-19A7498AC7E5}" authorId="{0D511292-EEAF-B8B7-9EAB-81498800CDA7}" created="2025-10-22T14:00:07.251">
    <pc:sldMkLst xmlns:pc="http://schemas.microsoft.com/office/powerpoint/2013/main/command">
      <pc:docMk/>
      <pc:sldMk cId="552381660" sldId="256"/>
    </pc:sldMkLst>
    <p188:txBody>
      <a:bodyPr/>
      <a:lstStyle/>
      <a:p>
        <a:r>
          <a:rPr lang="en-US"/>
          <a:t>Should Trueview be listed in these bullets? I see that it is expanded on in Page 2...</a:t>
        </a:r>
      </a:p>
    </p188:txBody>
  </p188:cm>
</p188:cmLst>
</file>

<file path=ppt/comments/modernComment_101_F1301E7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545EB79-F1DE-4E35-B152-7A519786B726}" authorId="{0D511292-EEAF-B8B7-9EAB-81498800CDA7}" created="2025-10-22T14:05:36.62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046462580" sldId="257"/>
      <ac:spMk id="7" creationId="{23376FCD-78B3-292D-3C63-E307345BA4DC}"/>
      <ac:txMk cp="0" len="21">
        <ac:context len="22" hash="3701789402"/>
      </ac:txMk>
    </ac:txMkLst>
    <p188:pos x="1723002" y="451831"/>
    <p188:txBody>
      <a:bodyPr/>
      <a:lstStyle/>
      <a:p>
        <a:r>
          <a:rPr lang="en-US"/>
          <a:t>Is "Federal Compatibility" the best label?  Maybe it's about "Security Options"??</a:t>
        </a:r>
      </a:p>
    </p188:txBody>
  </p188:cm>
  <p188:cm id="{31698537-BBDC-44F9-824C-22BD1FF9636E}" authorId="{0D511292-EEAF-B8B7-9EAB-81498800CDA7}" created="2025-10-22T14:06:59.89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046462580" sldId="257"/>
      <ac:spMk id="4" creationId="{ED223EED-E95A-AD20-4F68-FBA382C3791E}"/>
    </ac:deMkLst>
    <p188:txBody>
      <a:bodyPr/>
      <a:lstStyle/>
      <a:p>
        <a:r>
          <a:rPr lang="en-US"/>
          <a:t>the quote should be from a law firm or not at all. Plan B could be a quote from a "Top 100 law firm" ;)</a:t>
        </a:r>
      </a:p>
    </p188:txBody>
  </p188:cm>
</p188:cmLst>
</file>

<file path=ppt/comments/modernComment_103_78A74CF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5334191-879D-4E40-8749-4BB720D5F394}" authorId="{14B5D030-0A07-78EA-D863-C9092BC0832A}" created="2025-06-19T12:31:59.37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024230142" sldId="259"/>
      <ac:picMk id="22" creationId="{F7785129-3A11-957C-5267-7359A1D13406}"/>
    </ac:deMkLst>
    <p188:txBody>
      <a:bodyPr/>
      <a:lstStyle/>
      <a:p>
        <a:r>
          <a:rPr lang="en-GB"/>
          <a:t>Top swimlane should be Cloud... and the first feature box should be "GO - Scan and connect"</a:t>
        </a:r>
      </a:p>
    </p188:txBody>
  </p188:cm>
  <p188:cm id="{052E6E50-3A53-4FC2-BD52-7108AB515006}" authorId="{0D511292-EEAF-B8B7-9EAB-81498800CDA7}" created="2025-10-22T14:08:18.75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024230142" sldId="259"/>
      <ac:graphicFrameMk id="53" creationId="{38731475-573B-4785-4A17-E5A22106C96A}"/>
    </ac:deMkLst>
    <p188:txBody>
      <a:bodyPr/>
      <a:lstStyle/>
      <a:p>
        <a:r>
          <a:rPr lang="en-US"/>
          <a:t>should we standardize on our JOIN terms??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749275"/>
            <a:ext cx="6428423" cy="3721230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356" y="5614010"/>
            <a:ext cx="5672138" cy="2580613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CFC8-9309-421F-986E-EEAF9A0222AE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4862-4940-49F8-BC78-9E96B71FD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04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6" userDrawn="1">
          <p15:clr>
            <a:srgbClr val="FBAE40"/>
          </p15:clr>
        </p15:guide>
        <p15:guide id="2" pos="23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CFC8-9309-421F-986E-EEAF9A0222AE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4862-4940-49F8-BC78-9E96B71FD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8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CFC8-9309-421F-986E-EEAF9A0222AE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4862-4940-49F8-BC78-9E96B71FD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7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CFC8-9309-421F-986E-EEAF9A0222AE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4862-4940-49F8-BC78-9E96B71FD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1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CFC8-9309-421F-986E-EEAF9A0222AE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4862-4940-49F8-BC78-9E96B71FD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92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CFC8-9309-421F-986E-EEAF9A0222AE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4862-4940-49F8-BC78-9E96B71FD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61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CFC8-9309-421F-986E-EEAF9A0222AE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4862-4940-49F8-BC78-9E96B71FD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8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CFC8-9309-421F-986E-EEAF9A0222AE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4862-4940-49F8-BC78-9E96B71FD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9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CFC8-9309-421F-986E-EEAF9A0222AE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4862-4940-49F8-BC78-9E96B71FD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7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CFC8-9309-421F-986E-EEAF9A0222AE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4862-4940-49F8-BC78-9E96B71FD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7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CFC8-9309-421F-986E-EEAF9A0222AE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4862-4940-49F8-BC78-9E96B71FD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1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5CFC8-9309-421F-986E-EEAF9A0222AE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34862-4940-49F8-BC78-9E96B71FD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8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6" userDrawn="1">
          <p15:clr>
            <a:srgbClr val="F26B43"/>
          </p15:clr>
        </p15:guide>
        <p15:guide id="2" pos="2382" userDrawn="1">
          <p15:clr>
            <a:srgbClr val="F26B43"/>
          </p15:clr>
        </p15:guide>
        <p15:guide id="3" pos="246" userDrawn="1">
          <p15:clr>
            <a:srgbClr val="F26B43"/>
          </p15:clr>
        </p15:guide>
        <p15:guide id="4" pos="4518" userDrawn="1">
          <p15:clr>
            <a:srgbClr val="F26B43"/>
          </p15:clr>
        </p15:guide>
        <p15:guide id="5" orient="horz" pos="6367" userDrawn="1">
          <p15:clr>
            <a:srgbClr val="F26B43"/>
          </p15:clr>
        </p15:guide>
        <p15:guide id="6" orient="horz" pos="3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6.svg"/><Relationship Id="rId26" Type="http://schemas.openxmlformats.org/officeDocument/2006/relationships/image" Target="../media/image24.sv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34" Type="http://schemas.openxmlformats.org/officeDocument/2006/relationships/image" Target="../media/image32.sv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microsoft.com/office/2018/10/relationships/comments" Target="../comments/modernComment_100_20ECACDC.xml"/><Relationship Id="rId16" Type="http://schemas.openxmlformats.org/officeDocument/2006/relationships/image" Target="../media/image14.png"/><Relationship Id="rId20" Type="http://schemas.openxmlformats.org/officeDocument/2006/relationships/image" Target="../media/image18.sv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32" Type="http://schemas.openxmlformats.org/officeDocument/2006/relationships/image" Target="../media/image30.sv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svg"/><Relationship Id="rId27" Type="http://schemas.openxmlformats.org/officeDocument/2006/relationships/image" Target="../media/image25.png"/><Relationship Id="rId30" Type="http://schemas.openxmlformats.org/officeDocument/2006/relationships/image" Target="../media/image28.svg"/><Relationship Id="rId35" Type="http://schemas.openxmlformats.org/officeDocument/2006/relationships/image" Target="../media/image33.png"/><Relationship Id="rId8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3" Type="http://schemas.openxmlformats.org/officeDocument/2006/relationships/hyperlink" Target="https://www.synergysky.com/en-gb/customer-stories/columbia-disti" TargetMode="External"/><Relationship Id="rId7" Type="http://schemas.openxmlformats.org/officeDocument/2006/relationships/image" Target="../media/image14.png"/><Relationship Id="rId12" Type="http://schemas.openxmlformats.org/officeDocument/2006/relationships/image" Target="../media/image41.png"/><Relationship Id="rId2" Type="http://schemas.microsoft.com/office/2018/10/relationships/comments" Target="../comments/modernComment_101_F1301E74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40.svg"/><Relationship Id="rId5" Type="http://schemas.openxmlformats.org/officeDocument/2006/relationships/image" Target="../media/image35.png"/><Relationship Id="rId15" Type="http://schemas.openxmlformats.org/officeDocument/2006/relationships/image" Target="../media/image44.jpeg"/><Relationship Id="rId10" Type="http://schemas.openxmlformats.org/officeDocument/2006/relationships/image" Target="../media/image39.png"/><Relationship Id="rId4" Type="http://schemas.openxmlformats.org/officeDocument/2006/relationships/hyperlink" Target="https://www.synergysky.com/en-gb/customer-stories/build-a-bear" TargetMode="External"/><Relationship Id="rId9" Type="http://schemas.openxmlformats.org/officeDocument/2006/relationships/image" Target="../media/image38.svg"/><Relationship Id="rId1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ynergysky.com/go" TargetMode="External"/><Relationship Id="rId2" Type="http://schemas.microsoft.com/office/2018/10/relationships/comments" Target="../comments/modernComment_103_78A74CFE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F8CE9A-B393-ABCA-CB26-7BFE79396060}"/>
              </a:ext>
            </a:extLst>
          </p:cNvPr>
          <p:cNvSpPr/>
          <p:nvPr/>
        </p:nvSpPr>
        <p:spPr>
          <a:xfrm>
            <a:off x="0" y="0"/>
            <a:ext cx="7562850" cy="3413760"/>
          </a:xfrm>
          <a:prstGeom prst="rect">
            <a:avLst/>
          </a:prstGeom>
          <a:gradFill flip="none" rotWithShape="1">
            <a:gsLst>
              <a:gs pos="0">
                <a:srgbClr val="0D6EEF"/>
              </a:gs>
              <a:gs pos="100000">
                <a:srgbClr val="7EB6F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B260C9-4238-00F8-4E18-2AAE92F670F1}"/>
              </a:ext>
            </a:extLst>
          </p:cNvPr>
          <p:cNvGrpSpPr/>
          <p:nvPr/>
        </p:nvGrpSpPr>
        <p:grpSpPr>
          <a:xfrm>
            <a:off x="5787779" y="816338"/>
            <a:ext cx="1116516" cy="1835921"/>
            <a:chOff x="6642743" y="582613"/>
            <a:chExt cx="844496" cy="138863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DED618D-0CF3-1B03-4A0C-CC52247B358C}"/>
                </a:ext>
              </a:extLst>
            </p:cNvPr>
            <p:cNvGrpSpPr/>
            <p:nvPr/>
          </p:nvGrpSpPr>
          <p:grpSpPr>
            <a:xfrm>
              <a:off x="7112349" y="601786"/>
              <a:ext cx="358136" cy="358136"/>
              <a:chOff x="6642743" y="1024840"/>
              <a:chExt cx="358136" cy="358136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016D741-1502-1500-1D06-6556FCB0AE68}"/>
                  </a:ext>
                </a:extLst>
              </p:cNvPr>
              <p:cNvSpPr/>
              <p:nvPr/>
            </p:nvSpPr>
            <p:spPr>
              <a:xfrm>
                <a:off x="6642743" y="1024840"/>
                <a:ext cx="358136" cy="3581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31" descr="A group of blue circles&#10;&#10;AI-generated content may be incorrect.">
                <a:extLst>
                  <a:ext uri="{FF2B5EF4-FFF2-40B4-BE49-F238E27FC236}">
                    <a16:creationId xmlns:a16="http://schemas.microsoft.com/office/drawing/2014/main" id="{F63A7A41-7111-0CFB-A2F8-999C755280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4037" y="1170309"/>
                <a:ext cx="295549" cy="67199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99F283C-EC03-D7A1-E408-0AD42D12FD27}"/>
                </a:ext>
              </a:extLst>
            </p:cNvPr>
            <p:cNvGrpSpPr/>
            <p:nvPr/>
          </p:nvGrpSpPr>
          <p:grpSpPr>
            <a:xfrm>
              <a:off x="6642743" y="1112336"/>
              <a:ext cx="358136" cy="358136"/>
              <a:chOff x="6642743" y="1467066"/>
              <a:chExt cx="358136" cy="358136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057099-F848-7D22-799E-8F2E8A3773B2}"/>
                  </a:ext>
                </a:extLst>
              </p:cNvPr>
              <p:cNvSpPr/>
              <p:nvPr/>
            </p:nvSpPr>
            <p:spPr>
              <a:xfrm>
                <a:off x="6642743" y="1467066"/>
                <a:ext cx="358136" cy="3581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3" name="Picture 32" descr="A colorful logo with black square&#10;&#10;AI-generated content may be incorrect.">
                <a:extLst>
                  <a:ext uri="{FF2B5EF4-FFF2-40B4-BE49-F238E27FC236}">
                    <a16:creationId xmlns:a16="http://schemas.microsoft.com/office/drawing/2014/main" id="{1AB6F5AD-1A14-E285-5674-A4D00D986A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2951" y="1575776"/>
                <a:ext cx="177720" cy="140717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999989E-038D-CE45-9FE2-BA5C990959E7}"/>
                </a:ext>
              </a:extLst>
            </p:cNvPr>
            <p:cNvGrpSpPr/>
            <p:nvPr/>
          </p:nvGrpSpPr>
          <p:grpSpPr>
            <a:xfrm>
              <a:off x="7129103" y="1099783"/>
              <a:ext cx="358136" cy="358136"/>
              <a:chOff x="6642743" y="1909293"/>
              <a:chExt cx="358136" cy="358136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40F5F985-F9DA-4513-B6FC-83C7E70597C7}"/>
                  </a:ext>
                </a:extLst>
              </p:cNvPr>
              <p:cNvSpPr/>
              <p:nvPr/>
            </p:nvSpPr>
            <p:spPr>
              <a:xfrm>
                <a:off x="6642743" y="1909293"/>
                <a:ext cx="358136" cy="3581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4" name="Picture 33" descr="A black background with a black square&#10;&#10;AI-generated content may be incorrect.">
                <a:extLst>
                  <a:ext uri="{FF2B5EF4-FFF2-40B4-BE49-F238E27FC236}">
                    <a16:creationId xmlns:a16="http://schemas.microsoft.com/office/drawing/2014/main" id="{6E0682AF-A9FB-3349-C91C-2C31C9D99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3009" y="1995145"/>
                <a:ext cx="157604" cy="186432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3C61A11-453B-4C6F-B12F-9385043926F2}"/>
                </a:ext>
              </a:extLst>
            </p:cNvPr>
            <p:cNvGrpSpPr/>
            <p:nvPr/>
          </p:nvGrpSpPr>
          <p:grpSpPr>
            <a:xfrm>
              <a:off x="7106874" y="1613107"/>
              <a:ext cx="358136" cy="358136"/>
              <a:chOff x="6642743" y="2793746"/>
              <a:chExt cx="358136" cy="358136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634B81A6-75F1-6B74-28CF-4C61D23770DD}"/>
                  </a:ext>
                </a:extLst>
              </p:cNvPr>
              <p:cNvSpPr/>
              <p:nvPr/>
            </p:nvSpPr>
            <p:spPr>
              <a:xfrm>
                <a:off x="6642743" y="2793746"/>
                <a:ext cx="358136" cy="3581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5" name="Picture 34" descr="A green and black sign with black letters&#10;&#10;AI-generated content may be incorrect.">
                <a:extLst>
                  <a:ext uri="{FF2B5EF4-FFF2-40B4-BE49-F238E27FC236}">
                    <a16:creationId xmlns:a16="http://schemas.microsoft.com/office/drawing/2014/main" id="{78E480EA-E0A4-566E-5394-8EBFE44D1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5371" y="2908521"/>
                <a:ext cx="212880" cy="128586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8190E7F-C9D6-A122-B84D-2675511274C0}"/>
                </a:ext>
              </a:extLst>
            </p:cNvPr>
            <p:cNvGrpSpPr/>
            <p:nvPr/>
          </p:nvGrpSpPr>
          <p:grpSpPr>
            <a:xfrm>
              <a:off x="6642743" y="582613"/>
              <a:ext cx="358136" cy="358136"/>
              <a:chOff x="6642743" y="582613"/>
              <a:chExt cx="358136" cy="358136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D42A130A-9CEB-6094-3C8F-2C9C0A9778DB}"/>
                  </a:ext>
                </a:extLst>
              </p:cNvPr>
              <p:cNvSpPr/>
              <p:nvPr/>
            </p:nvSpPr>
            <p:spPr>
              <a:xfrm>
                <a:off x="6642743" y="582613"/>
                <a:ext cx="358136" cy="3581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Picture 35" descr="A blue and white logo&#10;&#10;AI-generated content may be incorrect.">
                <a:extLst>
                  <a:ext uri="{FF2B5EF4-FFF2-40B4-BE49-F238E27FC236}">
                    <a16:creationId xmlns:a16="http://schemas.microsoft.com/office/drawing/2014/main" id="{106E5A6D-B9BD-B7B4-F087-E4E24CFEC3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0923" y="676842"/>
                <a:ext cx="181776" cy="169679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0519D0F-B41F-5867-50E0-9700914F2768}"/>
                </a:ext>
              </a:extLst>
            </p:cNvPr>
            <p:cNvGrpSpPr/>
            <p:nvPr/>
          </p:nvGrpSpPr>
          <p:grpSpPr>
            <a:xfrm>
              <a:off x="6642743" y="1613107"/>
              <a:ext cx="358136" cy="358136"/>
              <a:chOff x="6642743" y="2351519"/>
              <a:chExt cx="358136" cy="358136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1D6150DE-9A3F-3B56-9DE8-B154259B6031}"/>
                  </a:ext>
                </a:extLst>
              </p:cNvPr>
              <p:cNvSpPr/>
              <p:nvPr/>
            </p:nvSpPr>
            <p:spPr>
              <a:xfrm>
                <a:off x="6642743" y="2351519"/>
                <a:ext cx="358136" cy="3581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 descr="A blue and green spiral shaped object&#10;&#10;AI-generated content may be incorrect.">
                <a:extLst>
                  <a:ext uri="{FF2B5EF4-FFF2-40B4-BE49-F238E27FC236}">
                    <a16:creationId xmlns:a16="http://schemas.microsoft.com/office/drawing/2014/main" id="{03A40408-8778-F752-FE3A-9441639C39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8309" y="2425474"/>
                <a:ext cx="287005" cy="210227"/>
              </a:xfrm>
              <a:prstGeom prst="rect">
                <a:avLst/>
              </a:prstGeom>
            </p:spPr>
          </p:pic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53708722-BB2E-975F-4637-6026C22C96F6}"/>
              </a:ext>
            </a:extLst>
          </p:cNvPr>
          <p:cNvSpPr txBox="1"/>
          <p:nvPr/>
        </p:nvSpPr>
        <p:spPr>
          <a:xfrm>
            <a:off x="552419" y="4006300"/>
            <a:ext cx="964661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Law Firm Video Conferencing Enhances Client Communication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D5FFD83-D8EA-5E5E-A136-5B84F2E8BDA6}"/>
              </a:ext>
            </a:extLst>
          </p:cNvPr>
          <p:cNvSpPr/>
          <p:nvPr/>
        </p:nvSpPr>
        <p:spPr>
          <a:xfrm>
            <a:off x="388618" y="4414419"/>
            <a:ext cx="6783707" cy="733301"/>
          </a:xfrm>
          <a:prstGeom prst="roundRect">
            <a:avLst>
              <a:gd name="adj" fmla="val 6563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0" tIns="45720" rIns="91440" bIns="45720" rtlCol="0" anchor="ctr"/>
          <a:lstStyle/>
          <a:p>
            <a:pPr algn="l">
              <a:buNone/>
            </a:pPr>
            <a:r>
              <a:rPr lang="en-US" sz="11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"/>
                <a:ea typeface="Aptos" panose="020B0004020202020204" pitchFamily="34" charset="0"/>
                <a:cs typeface="Arial"/>
              </a:rPr>
              <a:t>Simplifies the process for legal teams to join external client and court meetings on any platform</a:t>
            </a:r>
            <a:endParaRPr lang="en-US" sz="1100" b="1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"/>
              <a:ea typeface="Aptos" panose="020B0004020202020204" pitchFamily="34" charset="0"/>
              <a:cs typeface="Arial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9F6D50D-C268-D8E6-2ED4-396C7F6021B1}"/>
              </a:ext>
            </a:extLst>
          </p:cNvPr>
          <p:cNvSpPr/>
          <p:nvPr/>
        </p:nvSpPr>
        <p:spPr>
          <a:xfrm>
            <a:off x="398417" y="5233685"/>
            <a:ext cx="6783707" cy="733301"/>
          </a:xfrm>
          <a:prstGeom prst="roundRect">
            <a:avLst>
              <a:gd name="adj" fmla="val 6563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0" rtlCol="0" anchor="ctr"/>
          <a:lstStyle/>
          <a:p>
            <a:pPr algn="l">
              <a:buNone/>
            </a:pPr>
            <a:r>
              <a:rPr lang="en-US" sz="11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One-button joining for Microsoft Teams, Zoom, Google Meet, FaceTime, and other platforms from your Cisco/Poly/Zoom endpoints.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30C625A-1275-5AFA-7C37-EADD2BD6A9D6}"/>
              </a:ext>
            </a:extLst>
          </p:cNvPr>
          <p:cNvSpPr/>
          <p:nvPr/>
        </p:nvSpPr>
        <p:spPr>
          <a:xfrm>
            <a:off x="408216" y="6060009"/>
            <a:ext cx="6783707" cy="733301"/>
          </a:xfrm>
          <a:prstGeom prst="roundRect">
            <a:avLst>
              <a:gd name="adj" fmla="val 6563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0" rtlCol="0" anchor="ctr"/>
          <a:lstStyle/>
          <a:p>
            <a:pPr algn="l">
              <a:buNone/>
            </a:pPr>
            <a:r>
              <a:rPr lang="en-US" sz="11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Reliable meeting connections that reduce technical interruptions during critical client consultations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7857649-9701-1CE1-5B7E-0116302D0C76}"/>
              </a:ext>
            </a:extLst>
          </p:cNvPr>
          <p:cNvSpPr/>
          <p:nvPr/>
        </p:nvSpPr>
        <p:spPr>
          <a:xfrm>
            <a:off x="418015" y="6886334"/>
            <a:ext cx="6783707" cy="864300"/>
          </a:xfrm>
          <a:prstGeom prst="roundRect">
            <a:avLst>
              <a:gd name="adj" fmla="val 6563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0" rtlCol="0" anchor="ctr"/>
          <a:lstStyle/>
          <a:p>
            <a:pPr algn="l">
              <a:buNone/>
            </a:pPr>
            <a:r>
              <a:rPr lang="en-US" sz="11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Maximizes existing video equipment investments while supporting increased remote collaboration</a:t>
            </a:r>
            <a:endParaRPr lang="en-US" sz="11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" pitchFamily="2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D6F18CA-3928-8B27-B1E5-B6263CBA885A}"/>
              </a:ext>
            </a:extLst>
          </p:cNvPr>
          <p:cNvSpPr/>
          <p:nvPr/>
        </p:nvSpPr>
        <p:spPr>
          <a:xfrm>
            <a:off x="427814" y="7860522"/>
            <a:ext cx="6783707" cy="733301"/>
          </a:xfrm>
          <a:prstGeom prst="roundRect">
            <a:avLst>
              <a:gd name="adj" fmla="val 6563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0" rtlCol="0" anchor="ctr"/>
          <a:lstStyle/>
          <a:p>
            <a:pPr algn="l">
              <a:buNone/>
            </a:pPr>
            <a:r>
              <a:rPr lang="en-US" sz="11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Provides a solution for the </a:t>
            </a:r>
            <a:r>
              <a:rPr lang="en-US" sz="11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Safelink</a:t>
            </a:r>
            <a:r>
              <a:rPr lang="en-US" sz="11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 URL rewrite issue, which strips SIP URIs from external meeting invitations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3027C75-3939-40CD-CFF6-723D74AFDECB}"/>
              </a:ext>
            </a:extLst>
          </p:cNvPr>
          <p:cNvSpPr/>
          <p:nvPr/>
        </p:nvSpPr>
        <p:spPr>
          <a:xfrm>
            <a:off x="388618" y="8689458"/>
            <a:ext cx="6783706" cy="1471495"/>
          </a:xfrm>
          <a:prstGeom prst="roundRect">
            <a:avLst>
              <a:gd name="adj" fmla="val 3504"/>
            </a:avLst>
          </a:prstGeom>
          <a:solidFill>
            <a:srgbClr val="C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BC4E300-F7D3-E4F3-F8BC-5CF9115031D3}"/>
              </a:ext>
            </a:extLst>
          </p:cNvPr>
          <p:cNvSpPr txBox="1"/>
          <p:nvPr/>
        </p:nvSpPr>
        <p:spPr>
          <a:xfrm>
            <a:off x="674812" y="8782090"/>
            <a:ext cx="666663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>
                <a:latin typeface="Helvetica" pitchFamily="2" charset="0"/>
              </a:rPr>
              <a:t>Certifications, Partnerships and Awards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BEA6BAF-422C-4407-03C1-C156D8666BFC}"/>
              </a:ext>
            </a:extLst>
          </p:cNvPr>
          <p:cNvSpPr txBox="1"/>
          <p:nvPr/>
        </p:nvSpPr>
        <p:spPr>
          <a:xfrm>
            <a:off x="624066" y="9107568"/>
            <a:ext cx="60311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buFont typeface="Helvetica" pitchFamily="2" charset="0"/>
              <a:buChar char="–"/>
            </a:pPr>
            <a:r>
              <a:rPr lang="en-US" sz="1050" kern="100" dirty="0">
                <a:effectLst/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Synergy SKY has a global reseller partner network</a:t>
            </a:r>
          </a:p>
          <a:p>
            <a:pPr marL="171450" indent="-171450" algn="l">
              <a:buFont typeface="Helvetica" pitchFamily="2" charset="0"/>
              <a:buChar char="–"/>
            </a:pPr>
            <a:r>
              <a:rPr lang="en-US" sz="1050" kern="100" dirty="0"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P</a:t>
            </a:r>
            <a:r>
              <a:rPr lang="en-US" sz="1050" kern="100" dirty="0">
                <a:effectLst/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artnerships with Cisco and Microsoft. Available in </a:t>
            </a:r>
            <a:r>
              <a:rPr lang="en-US" sz="1050" kern="100" dirty="0"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Azure </a:t>
            </a:r>
            <a:r>
              <a:rPr lang="en-US" sz="1050" kern="100" dirty="0" err="1"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MarketPlace</a:t>
            </a:r>
            <a:r>
              <a:rPr lang="en-US" sz="1050" kern="100" dirty="0"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 and Webex Control Hub</a:t>
            </a:r>
            <a:endParaRPr lang="en-US" sz="1050" kern="100" dirty="0">
              <a:effectLst/>
              <a:latin typeface="Helvetica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Helvetica" pitchFamily="2" charset="0"/>
              <a:buChar char="–"/>
            </a:pPr>
            <a:r>
              <a:rPr lang="en-US" sz="1050" kern="100" dirty="0"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CONNECT is a standards-based and patented interoperability solution</a:t>
            </a:r>
          </a:p>
          <a:p>
            <a:pPr marL="171450" indent="-171450" algn="l">
              <a:buFont typeface="Helvetica" pitchFamily="2" charset="0"/>
              <a:buChar char="–"/>
            </a:pPr>
            <a:r>
              <a:rPr lang="en-US" sz="1050" kern="100" dirty="0">
                <a:effectLst/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By adhering to ISO 270001 you know we can be a trusted partner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6F0173F-B95E-928A-0504-004BDFCC789D}"/>
              </a:ext>
            </a:extLst>
          </p:cNvPr>
          <p:cNvGrpSpPr/>
          <p:nvPr/>
        </p:nvGrpSpPr>
        <p:grpSpPr>
          <a:xfrm>
            <a:off x="1097734" y="9916191"/>
            <a:ext cx="5367383" cy="422768"/>
            <a:chOff x="398417" y="9820004"/>
            <a:chExt cx="6773908" cy="533555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AF4A1B29-EEC7-F587-08A8-9C6FEB9403A3}"/>
                </a:ext>
              </a:extLst>
            </p:cNvPr>
            <p:cNvSpPr/>
            <p:nvPr/>
          </p:nvSpPr>
          <p:spPr>
            <a:xfrm>
              <a:off x="398417" y="9820004"/>
              <a:ext cx="890428" cy="533555"/>
            </a:xfrm>
            <a:prstGeom prst="roundRect">
              <a:avLst>
                <a:gd name="adj" fmla="val 6563"/>
              </a:avLst>
            </a:prstGeom>
            <a:solidFill>
              <a:schemeClr val="bg1"/>
            </a:solidFill>
            <a:ln>
              <a:noFill/>
            </a:ln>
            <a:effectLst>
              <a:outerShdw blurRad="355600" dist="38100" dir="2700000" algn="tl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0080" rtlCol="0" anchor="ctr"/>
            <a:lstStyle/>
            <a:p>
              <a:pPr algn="l">
                <a:buNone/>
              </a:pPr>
              <a:endParaRPr lang="en-US" sz="1000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EA621A3E-2E95-548A-8FEC-D835DFD2AB0E}"/>
                </a:ext>
              </a:extLst>
            </p:cNvPr>
            <p:cNvSpPr/>
            <p:nvPr/>
          </p:nvSpPr>
          <p:spPr>
            <a:xfrm>
              <a:off x="1378997" y="9820004"/>
              <a:ext cx="890428" cy="533555"/>
            </a:xfrm>
            <a:prstGeom prst="roundRect">
              <a:avLst>
                <a:gd name="adj" fmla="val 6563"/>
              </a:avLst>
            </a:prstGeom>
            <a:solidFill>
              <a:schemeClr val="bg1"/>
            </a:solidFill>
            <a:ln>
              <a:noFill/>
            </a:ln>
            <a:effectLst>
              <a:outerShdw blurRad="355600" dist="38100" dir="2700000" algn="tl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0080" rtlCol="0" anchor="ctr"/>
            <a:lstStyle/>
            <a:p>
              <a:pPr algn="l">
                <a:buNone/>
              </a:pPr>
              <a:endParaRPr lang="en-US" sz="1000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12DD8F50-9712-E049-B9CA-AC85CD74B17F}"/>
                </a:ext>
              </a:extLst>
            </p:cNvPr>
            <p:cNvSpPr/>
            <p:nvPr/>
          </p:nvSpPr>
          <p:spPr>
            <a:xfrm>
              <a:off x="2359577" y="9820004"/>
              <a:ext cx="890428" cy="533555"/>
            </a:xfrm>
            <a:prstGeom prst="roundRect">
              <a:avLst>
                <a:gd name="adj" fmla="val 6563"/>
              </a:avLst>
            </a:prstGeom>
            <a:solidFill>
              <a:schemeClr val="bg1"/>
            </a:solidFill>
            <a:ln>
              <a:noFill/>
            </a:ln>
            <a:effectLst>
              <a:outerShdw blurRad="355600" dist="38100" dir="2700000" algn="tl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0080" rtlCol="0" anchor="ctr"/>
            <a:lstStyle/>
            <a:p>
              <a:pPr algn="l">
                <a:buNone/>
              </a:pPr>
              <a:endParaRPr lang="en-US" sz="1000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9CFD2AEF-AA65-720A-2BCC-E33ADBE4852A}"/>
                </a:ext>
              </a:extLst>
            </p:cNvPr>
            <p:cNvSpPr/>
            <p:nvPr/>
          </p:nvSpPr>
          <p:spPr>
            <a:xfrm>
              <a:off x="3340157" y="9820004"/>
              <a:ext cx="890428" cy="533555"/>
            </a:xfrm>
            <a:prstGeom prst="roundRect">
              <a:avLst>
                <a:gd name="adj" fmla="val 6563"/>
              </a:avLst>
            </a:prstGeom>
            <a:solidFill>
              <a:schemeClr val="bg1"/>
            </a:solidFill>
            <a:ln>
              <a:noFill/>
            </a:ln>
            <a:effectLst>
              <a:outerShdw blurRad="355600" dist="38100" dir="2700000" algn="tl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0080" rtlCol="0" anchor="ctr"/>
            <a:lstStyle/>
            <a:p>
              <a:pPr algn="l">
                <a:buNone/>
              </a:pPr>
              <a:endParaRPr lang="en-US" sz="1000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F432BDEA-4A57-6C18-AE74-E8C90D7CD43B}"/>
                </a:ext>
              </a:extLst>
            </p:cNvPr>
            <p:cNvSpPr/>
            <p:nvPr/>
          </p:nvSpPr>
          <p:spPr>
            <a:xfrm>
              <a:off x="4320737" y="9820004"/>
              <a:ext cx="890428" cy="533555"/>
            </a:xfrm>
            <a:prstGeom prst="roundRect">
              <a:avLst>
                <a:gd name="adj" fmla="val 6563"/>
              </a:avLst>
            </a:prstGeom>
            <a:solidFill>
              <a:schemeClr val="bg1"/>
            </a:solidFill>
            <a:ln>
              <a:noFill/>
            </a:ln>
            <a:effectLst>
              <a:outerShdw blurRad="355600" dist="38100" dir="2700000" algn="tl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0080" rtlCol="0" anchor="ctr"/>
            <a:lstStyle/>
            <a:p>
              <a:pPr algn="l">
                <a:buNone/>
              </a:pPr>
              <a:endParaRPr lang="en-US" sz="1000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896FE266-8D89-A50A-1FC3-C3692A22ABBC}"/>
                </a:ext>
              </a:extLst>
            </p:cNvPr>
            <p:cNvSpPr/>
            <p:nvPr/>
          </p:nvSpPr>
          <p:spPr>
            <a:xfrm>
              <a:off x="5301317" y="9820004"/>
              <a:ext cx="890428" cy="533555"/>
            </a:xfrm>
            <a:prstGeom prst="roundRect">
              <a:avLst>
                <a:gd name="adj" fmla="val 6563"/>
              </a:avLst>
            </a:prstGeom>
            <a:solidFill>
              <a:schemeClr val="bg1"/>
            </a:solidFill>
            <a:ln>
              <a:noFill/>
            </a:ln>
            <a:effectLst>
              <a:outerShdw blurRad="355600" dist="38100" dir="2700000" algn="tl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0080" rtlCol="0" anchor="ctr"/>
            <a:lstStyle/>
            <a:p>
              <a:pPr algn="l">
                <a:buNone/>
              </a:pPr>
              <a:endParaRPr lang="en-US" sz="1000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B80DD39C-17A5-4BAD-D16D-CA4BE40DF922}"/>
                </a:ext>
              </a:extLst>
            </p:cNvPr>
            <p:cNvSpPr/>
            <p:nvPr/>
          </p:nvSpPr>
          <p:spPr>
            <a:xfrm>
              <a:off x="6281897" y="9820004"/>
              <a:ext cx="890428" cy="533555"/>
            </a:xfrm>
            <a:prstGeom prst="roundRect">
              <a:avLst>
                <a:gd name="adj" fmla="val 6563"/>
              </a:avLst>
            </a:prstGeom>
            <a:solidFill>
              <a:schemeClr val="bg1"/>
            </a:solidFill>
            <a:ln>
              <a:noFill/>
            </a:ln>
            <a:effectLst>
              <a:outerShdw blurRad="355600" dist="38100" dir="2700000" algn="tl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0080" rtlCol="0" anchor="ctr"/>
            <a:lstStyle/>
            <a:p>
              <a:pPr algn="l">
                <a:buNone/>
              </a:pPr>
              <a:endParaRPr lang="en-US" sz="1000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1" name="Picture 7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8A24697D-B0A6-EE52-3325-B12386E27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67252" y="9897142"/>
              <a:ext cx="758558" cy="379279"/>
            </a:xfrm>
            <a:prstGeom prst="rect">
              <a:avLst/>
            </a:prstGeom>
          </p:spPr>
        </p:pic>
        <p:pic>
          <p:nvPicPr>
            <p:cNvPr id="62" name="Picture 9" descr="Logo&#10;&#10;Description automatically generated">
              <a:extLst>
                <a:ext uri="{FF2B5EF4-FFF2-40B4-BE49-F238E27FC236}">
                  <a16:creationId xmlns:a16="http://schemas.microsoft.com/office/drawing/2014/main" id="{3441949C-6E7C-C36A-BA8D-5CDCDD1AC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47117" y="9872688"/>
              <a:ext cx="437669" cy="428187"/>
            </a:xfrm>
            <a:prstGeom prst="rect">
              <a:avLst/>
            </a:prstGeom>
          </p:spPr>
        </p:pic>
        <p:pic>
          <p:nvPicPr>
            <p:cNvPr id="63" name="Picture 2">
              <a:extLst>
                <a:ext uri="{FF2B5EF4-FFF2-40B4-BE49-F238E27FC236}">
                  <a16:creationId xmlns:a16="http://schemas.microsoft.com/office/drawing/2014/main" id="{293C7FF5-4B3B-051B-9861-1EABD17EE1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236" y="9887951"/>
              <a:ext cx="395110" cy="397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3">
              <a:extLst>
                <a:ext uri="{FF2B5EF4-FFF2-40B4-BE49-F238E27FC236}">
                  <a16:creationId xmlns:a16="http://schemas.microsoft.com/office/drawing/2014/main" id="{1E195F2C-7A2A-BD87-D5B9-CB47EFA294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8236" y="9884962"/>
              <a:ext cx="359652" cy="403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Non-USPTO Solicitations » Barlow, Josephs &amp; Holmes, Ltd.">
              <a:extLst>
                <a:ext uri="{FF2B5EF4-FFF2-40B4-BE49-F238E27FC236}">
                  <a16:creationId xmlns:a16="http://schemas.microsoft.com/office/drawing/2014/main" id="{0EE31DD2-C1B4-3109-C27F-C4855E7348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783" y="9866622"/>
              <a:ext cx="783176" cy="44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65" descr="A close-up of a company logo">
              <a:extLst>
                <a:ext uri="{FF2B5EF4-FFF2-40B4-BE49-F238E27FC236}">
                  <a16:creationId xmlns:a16="http://schemas.microsoft.com/office/drawing/2014/main" id="{8B20B2E5-596F-C38D-4892-EEE718B67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52" y="9848464"/>
              <a:ext cx="758558" cy="497660"/>
            </a:xfrm>
            <a:prstGeom prst="rect">
              <a:avLst/>
            </a:prstGeom>
          </p:spPr>
        </p:pic>
        <p:pic>
          <p:nvPicPr>
            <p:cNvPr id="67" name="Picture 4">
              <a:extLst>
                <a:ext uri="{FF2B5EF4-FFF2-40B4-BE49-F238E27FC236}">
                  <a16:creationId xmlns:a16="http://schemas.microsoft.com/office/drawing/2014/main" id="{1551B640-CF29-773D-B3F0-0C2A751401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4892" y="9855333"/>
              <a:ext cx="504438" cy="462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0" name="Picture 79">
            <a:extLst>
              <a:ext uri="{FF2B5EF4-FFF2-40B4-BE49-F238E27FC236}">
                <a16:creationId xmlns:a16="http://schemas.microsoft.com/office/drawing/2014/main" id="{0CEC959D-9E20-A434-C4A3-CBC0D86A03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51" y="10266455"/>
            <a:ext cx="241617" cy="241617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C6E3D0C8-870C-1651-FA2B-C69C5352CCD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86691" y="8104314"/>
            <a:ext cx="304875" cy="304875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E8909967-0931-6B54-6EFE-1EA0014E859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86691" y="7166047"/>
            <a:ext cx="304875" cy="304875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1A7E44E6-C316-62ED-80C2-51C28C22E77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86691" y="6274222"/>
            <a:ext cx="304875" cy="304875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676895E5-3E20-4077-C12F-C5D048AFC7A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95493" y="4603988"/>
            <a:ext cx="304875" cy="304875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513DEE1E-DBD9-188B-5CEC-A8387EA0CA0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95493" y="5496713"/>
            <a:ext cx="304875" cy="304875"/>
          </a:xfrm>
          <a:prstGeom prst="rect">
            <a:avLst/>
          </a:prstGeom>
        </p:spPr>
      </p:pic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4495C168-DAF0-06DD-0664-89913065E919}"/>
              </a:ext>
            </a:extLst>
          </p:cNvPr>
          <p:cNvSpPr/>
          <p:nvPr/>
        </p:nvSpPr>
        <p:spPr>
          <a:xfrm>
            <a:off x="2120251" y="926446"/>
            <a:ext cx="3434527" cy="1606550"/>
          </a:xfrm>
          <a:custGeom>
            <a:avLst/>
            <a:gdLst>
              <a:gd name="connsiteX0" fmla="*/ 2405091 w 3434527"/>
              <a:gd name="connsiteY0" fmla="*/ 1606551 h 1606550"/>
              <a:gd name="connsiteX1" fmla="*/ 2405091 w 3434527"/>
              <a:gd name="connsiteY1" fmla="*/ 1393231 h 1606550"/>
              <a:gd name="connsiteX2" fmla="*/ 0 w 3434527"/>
              <a:gd name="connsiteY2" fmla="*/ 1200142 h 1606550"/>
              <a:gd name="connsiteX3" fmla="*/ 0 w 3434527"/>
              <a:gd name="connsiteY3" fmla="*/ 523596 h 1606550"/>
              <a:gd name="connsiteX4" fmla="*/ 2405091 w 3434527"/>
              <a:gd name="connsiteY4" fmla="*/ 232905 h 1606550"/>
              <a:gd name="connsiteX5" fmla="*/ 2405091 w 3434527"/>
              <a:gd name="connsiteY5" fmla="*/ 0 h 1606550"/>
              <a:gd name="connsiteX6" fmla="*/ 3434528 w 3434527"/>
              <a:gd name="connsiteY6" fmla="*/ 803275 h 1606550"/>
              <a:gd name="connsiteX7" fmla="*/ 2405091 w 3434527"/>
              <a:gd name="connsiteY7" fmla="*/ 1606551 h 160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4527" h="1606550">
                <a:moveTo>
                  <a:pt x="2405091" y="1606551"/>
                </a:moveTo>
                <a:lnTo>
                  <a:pt x="2405091" y="1393231"/>
                </a:lnTo>
                <a:lnTo>
                  <a:pt x="0" y="1200142"/>
                </a:lnTo>
                <a:lnTo>
                  <a:pt x="0" y="523596"/>
                </a:lnTo>
                <a:lnTo>
                  <a:pt x="2405091" y="232905"/>
                </a:lnTo>
                <a:lnTo>
                  <a:pt x="2405091" y="0"/>
                </a:lnTo>
                <a:lnTo>
                  <a:pt x="3434528" y="803275"/>
                </a:lnTo>
                <a:lnTo>
                  <a:pt x="2405091" y="1606551"/>
                </a:lnTo>
                <a:close/>
              </a:path>
            </a:pathLst>
          </a:custGeom>
          <a:solidFill>
            <a:srgbClr val="4CC7C4"/>
          </a:solidFill>
          <a:ln w="3583" cap="flat">
            <a:noFill/>
            <a:prstDash val="solid"/>
            <a:miter/>
          </a:ln>
          <a:effectLst>
            <a:outerShdw blurRad="406400" dist="38100" dir="2700000" algn="tl" rotWithShape="0">
              <a:prstClr val="black">
                <a:alpha val="18000"/>
              </a:prstClr>
            </a:outerShdw>
          </a:effectLst>
        </p:spPr>
        <p:txBody>
          <a:bodyPr lIns="91440" tIns="45720" rIns="91440" bIns="45720" rtlCol="0" anchor="ctr"/>
          <a:lstStyle/>
          <a:p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30F7B5-7123-30B5-8D38-B8956A79224F}"/>
              </a:ext>
            </a:extLst>
          </p:cNvPr>
          <p:cNvSpPr txBox="1"/>
          <p:nvPr/>
        </p:nvSpPr>
        <p:spPr>
          <a:xfrm>
            <a:off x="2790172" y="1528655"/>
            <a:ext cx="2000196" cy="536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algn="ctr">
              <a:lnSpc>
                <a:spcPct val="107000"/>
              </a:lnSpc>
              <a:spcAft>
                <a:spcPts val="800"/>
              </a:spcAft>
            </a:pPr>
            <a:r>
              <a:rPr lang="en-US" sz="1400" kern="100">
                <a:solidFill>
                  <a:schemeClr val="bg1"/>
                </a:solidFill>
                <a:effectLst/>
                <a:latin typeface="Helvetica" pitchFamily="2" charset="0"/>
                <a:ea typeface="Larsseit" pitchFamily="50" charset="0"/>
                <a:cs typeface="Larsseit" pitchFamily="50" charset="0"/>
              </a:rPr>
              <a:t>Connect any SIP device to any meeting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A3067EA5-4717-09DE-73A9-271D0BB5CCDE}"/>
              </a:ext>
            </a:extLst>
          </p:cNvPr>
          <p:cNvSpPr/>
          <p:nvPr/>
        </p:nvSpPr>
        <p:spPr>
          <a:xfrm>
            <a:off x="0" y="3070369"/>
            <a:ext cx="7562850" cy="804383"/>
          </a:xfrm>
          <a:prstGeom prst="roundRect">
            <a:avLst>
              <a:gd name="adj" fmla="val 1717"/>
            </a:avLst>
          </a:prstGeom>
          <a:solidFill>
            <a:srgbClr val="2B323E"/>
          </a:solidFill>
          <a:ln>
            <a:noFill/>
          </a:ln>
          <a:effectLst>
            <a:outerShdw blurRad="355600" dist="381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0" rIns="365760" bIns="0" rtlCol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Helvetica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8AEBBB9-0905-233A-674D-335C300DF5CB}"/>
              </a:ext>
            </a:extLst>
          </p:cNvPr>
          <p:cNvGrpSpPr/>
          <p:nvPr/>
        </p:nvGrpSpPr>
        <p:grpSpPr>
          <a:xfrm>
            <a:off x="676432" y="1343310"/>
            <a:ext cx="1176444" cy="911229"/>
            <a:chOff x="-1782529" y="1410524"/>
            <a:chExt cx="1176444" cy="911229"/>
          </a:xfrm>
        </p:grpSpPr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89F9E777-9103-FAEA-4A11-4E96C31AD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-1161757" y="1886545"/>
              <a:ext cx="554610" cy="435208"/>
            </a:xfrm>
            <a:prstGeom prst="rect">
              <a:avLst/>
            </a:prstGeom>
          </p:spPr>
        </p:pic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5BCADEA8-061C-CAE3-8DDB-7E676F03B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-1160694" y="1411277"/>
              <a:ext cx="554609" cy="429606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86326F4-599C-C1D1-6621-BA6A66608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-1781332" y="1410524"/>
              <a:ext cx="556684" cy="433831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28DCD00C-4BE2-59ED-AAAA-340F6A5E4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-1782529" y="1889894"/>
              <a:ext cx="553169" cy="42304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655C9DB-7900-1C79-F727-C50C3DBBBE45}"/>
              </a:ext>
            </a:extLst>
          </p:cNvPr>
          <p:cNvSpPr txBox="1"/>
          <p:nvPr/>
        </p:nvSpPr>
        <p:spPr>
          <a:xfrm>
            <a:off x="1229601" y="285876"/>
            <a:ext cx="5559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Video Collaboration That Meets Legal Standards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7FE920-FDF1-18D7-D93B-EC9C552AC8C3}"/>
              </a:ext>
            </a:extLst>
          </p:cNvPr>
          <p:cNvSpPr txBox="1"/>
          <p:nvPr/>
        </p:nvSpPr>
        <p:spPr>
          <a:xfrm>
            <a:off x="465882" y="3191200"/>
            <a:ext cx="484969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Synergy SKY CONNECT is trusted by 20 of the top 100 U.S. law firms, Synergy SKY makes cross-platform video meetings simple to schedule, join, and manage.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Spend less time troubleshooting and more time on what matters — your clients</a:t>
            </a:r>
            <a:endParaRPr lang="en-US" sz="11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dirty="0"/>
          </a:p>
        </p:txBody>
      </p:sp>
      <p:pic>
        <p:nvPicPr>
          <p:cNvPr id="18" name="Picture 17" descr="A wooden gavel with a gold band">
            <a:extLst>
              <a:ext uri="{FF2B5EF4-FFF2-40B4-BE49-F238E27FC236}">
                <a16:creationId xmlns:a16="http://schemas.microsoft.com/office/drawing/2014/main" id="{CEFF3168-ED9E-5E18-156E-962228672F2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727" y="2628631"/>
            <a:ext cx="1677051" cy="167705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8D5D6C7-9448-75E4-B6CD-BAC4C4432981}"/>
              </a:ext>
            </a:extLst>
          </p:cNvPr>
          <p:cNvSpPr/>
          <p:nvPr/>
        </p:nvSpPr>
        <p:spPr>
          <a:xfrm>
            <a:off x="178904" y="485931"/>
            <a:ext cx="4206100" cy="9161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For our resellers:</a:t>
            </a:r>
            <a:r>
              <a:rPr lang="en-US" sz="1400" dirty="0">
                <a:solidFill>
                  <a:schemeClr val="tx1"/>
                </a:solidFill>
              </a:rPr>
              <a:t> Use the customizable </a:t>
            </a:r>
            <a:r>
              <a:rPr lang="en-US" sz="1400" b="1" dirty="0">
                <a:solidFill>
                  <a:schemeClr val="tx1"/>
                </a:solidFill>
              </a:rPr>
              <a:t>Synergy SKY one-pager</a:t>
            </a:r>
            <a:r>
              <a:rPr lang="en-US" sz="1400" dirty="0">
                <a:solidFill>
                  <a:schemeClr val="tx1"/>
                </a:solidFill>
              </a:rPr>
              <a:t> whenever you need it! You can edit it in </a:t>
            </a:r>
            <a:r>
              <a:rPr lang="en-US" sz="1400" b="1" dirty="0">
                <a:solidFill>
                  <a:schemeClr val="tx1"/>
                </a:solidFill>
              </a:rPr>
              <a:t>PowerPoint</a:t>
            </a:r>
            <a:r>
              <a:rPr lang="en-US" sz="1400" dirty="0">
                <a:solidFill>
                  <a:schemeClr val="tx1"/>
                </a:solidFill>
              </a:rPr>
              <a:t> and share it as a </a:t>
            </a:r>
            <a:r>
              <a:rPr lang="en-US" sz="1400" b="1" dirty="0">
                <a:solidFill>
                  <a:schemeClr val="tx1"/>
                </a:solidFill>
              </a:rPr>
              <a:t>PDF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r>
              <a:rPr lang="en-US" sz="1400" dirty="0">
                <a:solidFill>
                  <a:schemeClr val="tx1"/>
                </a:solidFill>
              </a:rPr>
              <a:t>Questions? Email </a:t>
            </a:r>
            <a:r>
              <a:rPr lang="en-US" sz="1400" b="1" dirty="0">
                <a:solidFill>
                  <a:schemeClr val="tx1"/>
                </a:solidFill>
              </a:rPr>
              <a:t>contact@synergysky.com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6D80CA-2855-2B89-9238-E163FB1969B2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623505" y="9901611"/>
            <a:ext cx="434531" cy="4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8166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4775D68-EAB3-8E47-4E92-D91138AEB284}"/>
              </a:ext>
            </a:extLst>
          </p:cNvPr>
          <p:cNvSpPr/>
          <p:nvPr/>
        </p:nvSpPr>
        <p:spPr>
          <a:xfrm>
            <a:off x="388620" y="4615283"/>
            <a:ext cx="2172906" cy="3168607"/>
          </a:xfrm>
          <a:prstGeom prst="roundRect">
            <a:avLst>
              <a:gd name="adj" fmla="val 2600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822960" rIns="182880" rtlCol="0" anchor="t"/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Meeting Interactions from SIP devices in all meetings: </a:t>
            </a:r>
          </a:p>
          <a:p>
            <a:pPr marL="365760" lvl="2" indent="-171450">
              <a:spcAft>
                <a:spcPts val="300"/>
              </a:spcAft>
              <a:buFont typeface="Helvetica" pitchFamily="2" charset="0"/>
              <a:buChar char="–"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Raise hand, Change Layout, Participants list, Open Chat pane, Send and See Emojis 💖👍</a:t>
            </a:r>
          </a:p>
          <a:p>
            <a:pPr marL="365760" lvl="2" indent="-171450">
              <a:spcAft>
                <a:spcPts val="300"/>
              </a:spcAft>
              <a:buFont typeface="Helvetica" pitchFamily="2" charset="0"/>
              <a:buChar char="–"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Live Captions (CC) in Teams, Zoom and Google meetings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TrueView</a:t>
            </a:r>
            <a:r>
              <a:rPr lang="en-US" sz="1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TM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- the native layout experience from web meetings on SIP video conference devices.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F73B572-66A8-D062-A7E7-16E00203CB32}"/>
              </a:ext>
            </a:extLst>
          </p:cNvPr>
          <p:cNvSpPr/>
          <p:nvPr/>
        </p:nvSpPr>
        <p:spPr>
          <a:xfrm>
            <a:off x="2694020" y="4615283"/>
            <a:ext cx="2172906" cy="3168607"/>
          </a:xfrm>
          <a:prstGeom prst="roundRect">
            <a:avLst>
              <a:gd name="adj" fmla="val 2600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822960" rIns="182880" bIns="45720" rtlCol="0" anchor="t"/>
          <a:lstStyle/>
          <a:p>
            <a:pPr>
              <a:spcAft>
                <a:spcPts val="300"/>
              </a:spcAft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Arial"/>
              </a:rPr>
              <a:t>Easy Join: One Button to join all scheduled meetings.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Arial"/>
            </a:endParaRPr>
          </a:p>
          <a:p>
            <a:pPr>
              <a:spcAft>
                <a:spcPts val="300"/>
              </a:spcAft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Arial"/>
            </a:endParaRPr>
          </a:p>
          <a:p>
            <a:pPr>
              <a:spcAft>
                <a:spcPts val="300"/>
              </a:spcAft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Arial"/>
              </a:rPr>
              <a:t>Join-by-Id: Join any meeting by entering the native meeting Id.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CONNECT GO; Scan, Swipe, Connect from your cell phone.</a:t>
            </a:r>
          </a:p>
          <a:p>
            <a:pPr marL="171450" indent="-171450">
              <a:spcAft>
                <a:spcPts val="300"/>
              </a:spcAft>
              <a:buFont typeface="Calibri" pitchFamily="2" charset="0"/>
              <a:buChar char="-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Arial"/>
              </a:rPr>
              <a:t>Lobby Auto Admit in Teams, for approved SIP devices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DD5E796-B1E6-E6C5-C0B7-13A0988068E1}"/>
              </a:ext>
            </a:extLst>
          </p:cNvPr>
          <p:cNvSpPr/>
          <p:nvPr/>
        </p:nvSpPr>
        <p:spPr>
          <a:xfrm>
            <a:off x="4999420" y="4615283"/>
            <a:ext cx="2172906" cy="3168607"/>
          </a:xfrm>
          <a:prstGeom prst="roundRect">
            <a:avLst>
              <a:gd name="adj" fmla="val 2600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822960" rIns="182880" bIns="45720" rtlCol="0" anchor="t"/>
          <a:lstStyle/>
          <a:p>
            <a:pPr>
              <a:spcAft>
                <a:spcPts val="300"/>
              </a:spcAft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Arial"/>
              </a:rPr>
              <a:t>Any Microsoft Teams environment:</a:t>
            </a:r>
          </a:p>
          <a:p>
            <a:pPr marL="171450" indent="-171450">
              <a:spcAft>
                <a:spcPts val="300"/>
              </a:spcAft>
              <a:buFont typeface="Calibri"/>
              <a:buChar char="-"/>
            </a:pPr>
            <a:r>
              <a:rPr lang="en-US" sz="1000" dirty="0">
                <a:solidFill>
                  <a:srgbClr val="404040"/>
                </a:solidFill>
                <a:latin typeface="Helvetica"/>
                <a:cs typeface="Helvetica"/>
              </a:rPr>
              <a:t>Microsoft Cloud for US Government L2, L4 and L5 (DOD)</a:t>
            </a:r>
          </a:p>
          <a:p>
            <a:pPr marL="171450" indent="-171450">
              <a:spcAft>
                <a:spcPts val="300"/>
              </a:spcAft>
              <a:buFont typeface="Calibri"/>
              <a:buChar char="-"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Arial"/>
              </a:rPr>
              <a:t>Cross environment and tenant compatibility</a:t>
            </a:r>
          </a:p>
          <a:p>
            <a:pPr>
              <a:spcAft>
                <a:spcPts val="300"/>
              </a:spcAft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Arial"/>
              </a:rPr>
              <a:t>Utilized and trusted by US agencies</a:t>
            </a:r>
          </a:p>
          <a:p>
            <a:pPr>
              <a:spcAft>
                <a:spcPts val="300"/>
              </a:spcAft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Arial"/>
              </a:rPr>
              <a:t>Developed and Deployed according to applicable STIG requirements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223EED-E95A-AD20-4F68-FBA382C3791E}"/>
              </a:ext>
            </a:extLst>
          </p:cNvPr>
          <p:cNvSpPr/>
          <p:nvPr/>
        </p:nvSpPr>
        <p:spPr>
          <a:xfrm>
            <a:off x="390525" y="8228968"/>
            <a:ext cx="6781801" cy="1878644"/>
          </a:xfrm>
          <a:prstGeom prst="roundRect">
            <a:avLst>
              <a:gd name="adj" fmla="val 4635"/>
            </a:avLst>
          </a:prstGeom>
          <a:gradFill flip="none" rotWithShape="1">
            <a:gsLst>
              <a:gs pos="0">
                <a:srgbClr val="0D6EEF"/>
              </a:gs>
              <a:gs pos="100000">
                <a:srgbClr val="7EB6F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6217CB-1B16-FEAE-EA05-86511D6B8503}"/>
              </a:ext>
            </a:extLst>
          </p:cNvPr>
          <p:cNvSpPr txBox="1"/>
          <p:nvPr/>
        </p:nvSpPr>
        <p:spPr>
          <a:xfrm>
            <a:off x="1216024" y="8445015"/>
            <a:ext cx="5591175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Helvetica" pitchFamily="2" charset="0"/>
              </a:rPr>
              <a:t>Partner to fill inn quotes </a:t>
            </a:r>
            <a:r>
              <a:rPr lang="en-US" sz="1100" dirty="0" err="1">
                <a:solidFill>
                  <a:srgbClr val="FF0000"/>
                </a:solidFill>
                <a:latin typeface="Helvetica" pitchFamily="2" charset="0"/>
              </a:rPr>
              <a:t>etc</a:t>
            </a:r>
            <a:endParaRPr lang="en-US" sz="1100" dirty="0">
              <a:solidFill>
                <a:srgbClr val="FF0000"/>
              </a:solidFill>
              <a:latin typeface="Helvetica" pitchFamily="2" charset="0"/>
            </a:endParaRPr>
          </a:p>
          <a:p>
            <a:endParaRPr lang="en-US" sz="11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1100" b="0" i="1" dirty="0">
                <a:solidFill>
                  <a:schemeClr val="bg1"/>
                </a:solidFill>
                <a:effectLst/>
                <a:latin typeface="Helvetica" pitchFamily="2" charset="0"/>
              </a:rPr>
              <a:t>"Synergy SKY has been a game changer. The ease of use and fewer problems have transformed how we handle video conferencing.“ </a:t>
            </a:r>
            <a:r>
              <a:rPr lang="en-US" sz="1100" b="0" i="1" dirty="0">
                <a:solidFill>
                  <a:schemeClr val="bg1"/>
                </a:solidFill>
                <a:effectLst/>
                <a:latin typeface="Helvetica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Columbia Distributing</a:t>
            </a:r>
            <a:br>
              <a:rPr lang="en-US" sz="1100" b="0" i="0" dirty="0">
                <a:solidFill>
                  <a:schemeClr val="bg1"/>
                </a:solidFill>
                <a:effectLst/>
                <a:latin typeface="Helvetica" pitchFamily="2" charset="0"/>
              </a:rPr>
            </a:br>
            <a:br>
              <a:rPr lang="en-US" sz="1100" b="0" i="0" dirty="0">
                <a:solidFill>
                  <a:schemeClr val="bg1"/>
                </a:solidFill>
                <a:effectLst/>
                <a:latin typeface="Helvetica" pitchFamily="2" charset="0"/>
              </a:rPr>
            </a:br>
            <a:r>
              <a:rPr lang="en-US" sz="1100" b="0" i="1" dirty="0">
                <a:solidFill>
                  <a:schemeClr val="bg1"/>
                </a:solidFill>
                <a:effectLst/>
                <a:latin typeface="Helvetica" pitchFamily="2" charset="0"/>
              </a:rPr>
              <a:t>“Since implementing Synergy SKY, it's hard not to smile at the positive user feedback!“</a:t>
            </a:r>
            <a:br>
              <a:rPr lang="en-US" sz="1100" b="0" i="1" dirty="0">
                <a:solidFill>
                  <a:schemeClr val="bg1"/>
                </a:solidFill>
                <a:effectLst/>
                <a:latin typeface="Helvetica" pitchFamily="2" charset="0"/>
              </a:rPr>
            </a:br>
            <a:r>
              <a:rPr lang="en-US" sz="1100" b="0" i="1" dirty="0">
                <a:solidFill>
                  <a:schemeClr val="bg1"/>
                </a:solidFill>
                <a:effectLst/>
                <a:latin typeface="Helvetica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Build a Bear</a:t>
            </a:r>
            <a:endParaRPr lang="en-US" sz="1100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7B8BAB3-F2FA-128E-A6A3-498D113B2A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5499" y="8474233"/>
            <a:ext cx="290513" cy="2905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3D605E-36B9-546B-2175-1F197D7E70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74" y="10256519"/>
            <a:ext cx="241617" cy="2416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BA6C4F-033E-7A32-2D92-5927CAF27336}"/>
              </a:ext>
            </a:extLst>
          </p:cNvPr>
          <p:cNvSpPr txBox="1"/>
          <p:nvPr/>
        </p:nvSpPr>
        <p:spPr>
          <a:xfrm>
            <a:off x="388618" y="4167163"/>
            <a:ext cx="666663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Key Features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280E29AA-728D-1B6F-0F4A-FAA37BBC2EC8}"/>
              </a:ext>
            </a:extLst>
          </p:cNvPr>
          <p:cNvSpPr/>
          <p:nvPr/>
        </p:nvSpPr>
        <p:spPr>
          <a:xfrm>
            <a:off x="390525" y="4615283"/>
            <a:ext cx="2171001" cy="642285"/>
          </a:xfrm>
          <a:prstGeom prst="round2SameRect">
            <a:avLst>
              <a:gd name="adj1" fmla="val 9249"/>
              <a:gd name="adj2" fmla="val 0"/>
            </a:avLst>
          </a:prstGeom>
          <a:solidFill>
            <a:srgbClr val="4C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marL="0" indent="0" algn="ctr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110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Unique In-Meeting Features</a:t>
            </a: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F80A7D41-3AF9-ED19-49ED-5746718261B7}"/>
              </a:ext>
            </a:extLst>
          </p:cNvPr>
          <p:cNvSpPr/>
          <p:nvPr/>
        </p:nvSpPr>
        <p:spPr>
          <a:xfrm>
            <a:off x="2697847" y="4610057"/>
            <a:ext cx="2171001" cy="642285"/>
          </a:xfrm>
          <a:prstGeom prst="round2SameRect">
            <a:avLst>
              <a:gd name="adj1" fmla="val 9249"/>
              <a:gd name="adj2" fmla="val 0"/>
            </a:avLst>
          </a:prstGeom>
          <a:solidFill>
            <a:srgbClr val="4C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marL="0" indent="0" algn="ctr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110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Flexible Meeting Access </a:t>
            </a: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23376FCD-78B3-292D-3C63-E307345BA4DC}"/>
              </a:ext>
            </a:extLst>
          </p:cNvPr>
          <p:cNvSpPr/>
          <p:nvPr/>
        </p:nvSpPr>
        <p:spPr>
          <a:xfrm>
            <a:off x="5005169" y="4604831"/>
            <a:ext cx="2171001" cy="642285"/>
          </a:xfrm>
          <a:prstGeom prst="round2SameRect">
            <a:avLst>
              <a:gd name="adj1" fmla="val 9249"/>
              <a:gd name="adj2" fmla="val 0"/>
            </a:avLst>
          </a:prstGeom>
          <a:solidFill>
            <a:srgbClr val="4C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marL="0" indent="0" algn="ctr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110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Federal Compatibility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B3A39F3-2A13-25DA-CA23-ECAB7B857B18}"/>
              </a:ext>
            </a:extLst>
          </p:cNvPr>
          <p:cNvSpPr/>
          <p:nvPr/>
        </p:nvSpPr>
        <p:spPr>
          <a:xfrm>
            <a:off x="2002374" y="4422533"/>
            <a:ext cx="403456" cy="346167"/>
          </a:xfrm>
          <a:prstGeom prst="ellipse">
            <a:avLst/>
          </a:prstGeom>
          <a:solidFill>
            <a:schemeClr val="bg1"/>
          </a:solidFill>
          <a:ln>
            <a:solidFill>
              <a:srgbClr val="428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EA001F5-E0A5-338A-ED06-A9780DE8A095}"/>
              </a:ext>
            </a:extLst>
          </p:cNvPr>
          <p:cNvSpPr/>
          <p:nvPr/>
        </p:nvSpPr>
        <p:spPr>
          <a:xfrm>
            <a:off x="4313506" y="4422533"/>
            <a:ext cx="403456" cy="346167"/>
          </a:xfrm>
          <a:prstGeom prst="ellipse">
            <a:avLst/>
          </a:prstGeom>
          <a:solidFill>
            <a:schemeClr val="bg1"/>
          </a:solidFill>
          <a:ln>
            <a:solidFill>
              <a:srgbClr val="428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6B8158B-5CE3-F81E-34F4-449D80536195}"/>
              </a:ext>
            </a:extLst>
          </p:cNvPr>
          <p:cNvSpPr/>
          <p:nvPr/>
        </p:nvSpPr>
        <p:spPr>
          <a:xfrm>
            <a:off x="6624638" y="4422533"/>
            <a:ext cx="403456" cy="346167"/>
          </a:xfrm>
          <a:prstGeom prst="ellipse">
            <a:avLst/>
          </a:prstGeom>
          <a:solidFill>
            <a:schemeClr val="bg1"/>
          </a:solidFill>
          <a:ln>
            <a:solidFill>
              <a:srgbClr val="428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FA291FDF-AD7B-6F56-051B-A17707F0E1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95379" y="4493274"/>
            <a:ext cx="204681" cy="204686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5AE07CA-5DDF-430F-CA06-C623A8847F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84247" y="4493274"/>
            <a:ext cx="204681" cy="204686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567A47BC-C1B2-9159-2E76-47175CE85B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73115" y="4493274"/>
            <a:ext cx="204681" cy="204686"/>
          </a:xfrm>
          <a:prstGeom prst="rect">
            <a:avLst/>
          </a:prstGeom>
        </p:spPr>
      </p:pic>
      <p:pic>
        <p:nvPicPr>
          <p:cNvPr id="1026" name="Picture 2" descr="build a bear">
            <a:extLst>
              <a:ext uri="{FF2B5EF4-FFF2-40B4-BE49-F238E27FC236}">
                <a16:creationId xmlns:a16="http://schemas.microsoft.com/office/drawing/2014/main" id="{3098CDBB-94C6-DA5A-DD3D-ED7DA73E6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985" y="9644658"/>
            <a:ext cx="981075" cy="16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screen with a person on it&#10;&#10;AI-generated content may be incorrect.">
            <a:extLst>
              <a:ext uri="{FF2B5EF4-FFF2-40B4-BE49-F238E27FC236}">
                <a16:creationId xmlns:a16="http://schemas.microsoft.com/office/drawing/2014/main" id="{DE3B2562-84C9-663E-5FE7-400E9F03375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4911"/>
            <a:ext cx="7566565" cy="3708679"/>
          </a:xfrm>
          <a:prstGeom prst="rect">
            <a:avLst/>
          </a:prstGeom>
        </p:spPr>
      </p:pic>
      <p:pic>
        <p:nvPicPr>
          <p:cNvPr id="17" name="Picture 2" descr="columbia_dist_logo_CMYK">
            <a:extLst>
              <a:ext uri="{FF2B5EF4-FFF2-40B4-BE49-F238E27FC236}">
                <a16:creationId xmlns:a16="http://schemas.microsoft.com/office/drawing/2014/main" id="{A8E71934-4F68-5D58-52EB-F553CC754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309" y="9023858"/>
            <a:ext cx="692574" cy="28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46258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987F1-B3A4-515C-A5C0-8BD27E3FA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E2479F76-001C-D72A-FAD8-F66A5AA26C6A}"/>
              </a:ext>
            </a:extLst>
          </p:cNvPr>
          <p:cNvSpPr/>
          <p:nvPr/>
        </p:nvSpPr>
        <p:spPr>
          <a:xfrm>
            <a:off x="0" y="0"/>
            <a:ext cx="7562850" cy="8755380"/>
          </a:xfrm>
          <a:prstGeom prst="rect">
            <a:avLst/>
          </a:prstGeom>
          <a:solidFill>
            <a:srgbClr val="CFE2F3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D59DEC0-9694-EDBA-CB44-312470435EA1}"/>
              </a:ext>
            </a:extLst>
          </p:cNvPr>
          <p:cNvSpPr/>
          <p:nvPr/>
        </p:nvSpPr>
        <p:spPr>
          <a:xfrm>
            <a:off x="-17948" y="8755380"/>
            <a:ext cx="7580798" cy="1933258"/>
          </a:xfrm>
          <a:prstGeom prst="roundRect">
            <a:avLst>
              <a:gd name="adj" fmla="val 0"/>
            </a:avLst>
          </a:prstGeom>
          <a:solidFill>
            <a:srgbClr val="2B3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CAFC1B0-8AF9-57AC-3664-230EFED3E6BA}"/>
              </a:ext>
            </a:extLst>
          </p:cNvPr>
          <p:cNvSpPr txBox="1"/>
          <p:nvPr/>
        </p:nvSpPr>
        <p:spPr>
          <a:xfrm>
            <a:off x="2459026" y="9679585"/>
            <a:ext cx="4573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800"/>
              </a:spcAft>
              <a:buNone/>
            </a:pPr>
            <a:r>
              <a:rPr lang="en-US" sz="1200" dirty="0">
                <a:solidFill>
                  <a:srgbClr val="FF0000"/>
                </a:solidFill>
                <a:latin typeface="Helvetica" pitchFamily="2" charset="0"/>
              </a:rPr>
              <a:t>Partner to complete</a:t>
            </a:r>
            <a:endParaRPr lang="en-US" sz="1200" kern="100" dirty="0">
              <a:solidFill>
                <a:srgbClr val="FF0000"/>
              </a:solidFill>
              <a:effectLst/>
              <a:latin typeface="Helvetica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59AF62D-7290-DE1C-5985-3E6A76AA06D6}"/>
              </a:ext>
            </a:extLst>
          </p:cNvPr>
          <p:cNvSpPr/>
          <p:nvPr/>
        </p:nvSpPr>
        <p:spPr>
          <a:xfrm>
            <a:off x="2549157" y="9300280"/>
            <a:ext cx="1730245" cy="332846"/>
          </a:xfrm>
          <a:prstGeom prst="roundRect">
            <a:avLst/>
          </a:prstGeom>
          <a:solidFill>
            <a:srgbClr val="4C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Get Started </a:t>
            </a:r>
            <a:r>
              <a:rPr lang="en-US" sz="1200" b="1" dirty="0">
                <a:solidFill>
                  <a:schemeClr val="bg1"/>
                </a:solidFill>
                <a:latin typeface="Helvetica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Today</a:t>
            </a:r>
            <a:endParaRPr lang="en-US" sz="1200" dirty="0">
              <a:solidFill>
                <a:schemeClr val="bg1"/>
              </a:solidFill>
              <a:latin typeface="Helvetica" pitchFamily="2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F225C71-7313-B2B4-490C-D99D60FEB6CB}"/>
              </a:ext>
            </a:extLst>
          </p:cNvPr>
          <p:cNvCxnSpPr/>
          <p:nvPr/>
        </p:nvCxnSpPr>
        <p:spPr>
          <a:xfrm>
            <a:off x="2270760" y="9231851"/>
            <a:ext cx="0" cy="89546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  <a:alpha val="6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CE0AF84-F40C-64C3-4C18-952BA95764B3}"/>
              </a:ext>
            </a:extLst>
          </p:cNvPr>
          <p:cNvSpPr txBox="1"/>
          <p:nvPr/>
        </p:nvSpPr>
        <p:spPr>
          <a:xfrm>
            <a:off x="2830513" y="10276949"/>
            <a:ext cx="19018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rgbClr val="FF0000"/>
                </a:solidFill>
                <a:latin typeface="Helvetica" pitchFamily="2" charset="0"/>
              </a:rPr>
              <a:t>Web address </a:t>
            </a:r>
            <a:r>
              <a:rPr lang="en-US" sz="800" dirty="0" err="1">
                <a:solidFill>
                  <a:srgbClr val="FF0000"/>
                </a:solidFill>
                <a:latin typeface="Helvetica" pitchFamily="2" charset="0"/>
              </a:rPr>
              <a:t>etc</a:t>
            </a:r>
            <a:r>
              <a:rPr lang="en-US" sz="800" dirty="0">
                <a:solidFill>
                  <a:srgbClr val="FF0000"/>
                </a:solidFill>
                <a:latin typeface="Helvetica" pitchFamily="2" charset="0"/>
              </a:rPr>
              <a:t> 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0944B05-931B-9ECD-466A-815C156CE1C4}"/>
              </a:ext>
            </a:extLst>
          </p:cNvPr>
          <p:cNvSpPr/>
          <p:nvPr/>
        </p:nvSpPr>
        <p:spPr>
          <a:xfrm>
            <a:off x="388619" y="3315956"/>
            <a:ext cx="6783705" cy="5170229"/>
          </a:xfrm>
          <a:prstGeom prst="roundRect">
            <a:avLst>
              <a:gd name="adj" fmla="val 1717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365760" rIns="182880" rtlCol="0" anchor="t"/>
          <a:lstStyle/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endParaRPr lang="en-US" sz="90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53" name="Table 53">
            <a:extLst>
              <a:ext uri="{FF2B5EF4-FFF2-40B4-BE49-F238E27FC236}">
                <a16:creationId xmlns:a16="http://schemas.microsoft.com/office/drawing/2014/main" id="{38731475-573B-4785-4A17-E5A22106C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576430"/>
              </p:ext>
            </p:extLst>
          </p:nvPr>
        </p:nvGraphicFramePr>
        <p:xfrm>
          <a:off x="575740" y="3503024"/>
          <a:ext cx="6456836" cy="50318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0835">
                  <a:extLst>
                    <a:ext uri="{9D8B030D-6E8A-4147-A177-3AD203B41FA5}">
                      <a16:colId xmlns:a16="http://schemas.microsoft.com/office/drawing/2014/main" val="1358477998"/>
                    </a:ext>
                  </a:extLst>
                </a:gridCol>
                <a:gridCol w="3956001">
                  <a:extLst>
                    <a:ext uri="{9D8B030D-6E8A-4147-A177-3AD203B41FA5}">
                      <a16:colId xmlns:a16="http://schemas.microsoft.com/office/drawing/2014/main" val="3387599562"/>
                    </a:ext>
                  </a:extLst>
                </a:gridCol>
              </a:tblGrid>
              <a:tr h="309948"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"/>
                        </a:rPr>
                        <a:t>Workflow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108569"/>
                  </a:ext>
                </a:extLst>
              </a:tr>
              <a:tr h="418773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"/>
                        </a:rPr>
                        <a:t>Calendars supported</a:t>
                      </a:r>
                    </a:p>
                    <a:p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/>
                      </a:endParaRPr>
                    </a:p>
                    <a:p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"/>
                        </a:rPr>
                        <a:t>Easy-Join / Join by Id:</a:t>
                      </a:r>
                    </a:p>
                    <a:p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/>
                      </a:endParaRPr>
                    </a:p>
                    <a:p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/>
                      </a:endParaRPr>
                    </a:p>
                    <a:p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"/>
                        </a:rPr>
                        <a:t>CONNECT GO:</a:t>
                      </a:r>
                    </a:p>
                  </a:txBody>
                  <a:tcPr anchor="ctr">
                    <a:lnT w="3174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Clr>
                          <a:srgbClr val="000000"/>
                        </a:buClr>
                        <a:buNone/>
                      </a:pP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/>
                      </a:endParaRPr>
                    </a:p>
                    <a:p>
                      <a:pPr marL="0" marR="0" indent="0" algn="l">
                        <a:buClr>
                          <a:srgbClr val="000000"/>
                        </a:buClr>
                        <a:buNone/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"/>
                        </a:rPr>
                        <a:t>Microsoft Calendar: Exchange on-premises. Microsoft 365, and Microsoft 365 for US Government L2, L4 and L5 (DOD) </a:t>
                      </a:r>
                      <a:endParaRPr lang="en-US" dirty="0">
                        <a:latin typeface="Helvetica"/>
                      </a:endParaRPr>
                    </a:p>
                    <a:p>
                      <a:pPr lvl="0">
                        <a:buNone/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"/>
                        </a:rPr>
                        <a:t>Google Calendar: Commercial and Federal</a:t>
                      </a:r>
                    </a:p>
                    <a:p>
                      <a:pPr lvl="0">
                        <a:buNone/>
                      </a:pP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/>
                      </a:endParaRPr>
                    </a:p>
                    <a:p>
                      <a:pPr marL="0" marR="0" lvl="0" indent="0" algn="l" defTabSz="7563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"/>
                        </a:rPr>
                        <a:t>Microsoft 365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157828"/>
                  </a:ext>
                </a:extLst>
              </a:tr>
              <a:tr h="907342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"/>
                        </a:rPr>
                        <a:t>Endpoint compatibility</a:t>
                      </a:r>
                    </a:p>
                    <a:p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/>
                      </a:endParaRPr>
                    </a:p>
                    <a:p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"/>
                        </a:rPr>
                        <a:t>Easy-Join:</a:t>
                      </a:r>
                    </a:p>
                    <a:p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/>
                      </a:endParaRPr>
                    </a:p>
                    <a:p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"/>
                        </a:rPr>
                        <a:t>Join by Id / CONNECT GO: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"/>
                        </a:rPr>
                        <a:t>All Cisco, One Button To Push (OBTP) and Poly, One Touch Dial (OTD)</a:t>
                      </a:r>
                    </a:p>
                    <a:p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/>
                      </a:endParaRPr>
                    </a:p>
                    <a:p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/>
                      </a:endParaRPr>
                    </a:p>
                    <a:p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"/>
                        </a:rPr>
                        <a:t>All SIP devices from Cisco, Poly, Huawei, Yealink, Lifesize</a:t>
                      </a:r>
                    </a:p>
                    <a:p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"/>
                        </a:rPr>
                        <a:t>All </a:t>
                      </a:r>
                      <a:r>
                        <a:rPr 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"/>
                        </a:rPr>
                        <a:t>Zoom Rooms; Neat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"/>
                        </a:rPr>
                        <a:t>, HP Poly, Logitech, Lenovo etc.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653845"/>
                  </a:ext>
                </a:extLst>
              </a:tr>
              <a:tr h="25755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"/>
                        </a:rPr>
                        <a:t>Interoperability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82856"/>
                  </a:ext>
                </a:extLst>
              </a:tr>
              <a:tr h="907342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"/>
                        </a:rPr>
                        <a:t>Endpoint compatibility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"/>
                        </a:rPr>
                        <a:t>Compatible with all SIP video conferencing devices. Works seamlessly with leading systems from Cisco, Poly, Huawei, Yealink, LifeSize, and more.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highlight>
                          <a:srgbClr val="FFFF00"/>
                        </a:highlight>
                        <a:latin typeface="Helvetica" pitchFamily="2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794251"/>
                  </a:ext>
                </a:extLst>
              </a:tr>
              <a:tr h="25755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"/>
                        </a:rPr>
                        <a:t>Bandwidth support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"/>
                          <a:ea typeface="+mn-ea"/>
                          <a:cs typeface="+mn-cs"/>
                        </a:rPr>
                        <a:t>Up to 6000kbps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329144"/>
                  </a:ext>
                </a:extLst>
              </a:tr>
              <a:tr h="25755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"/>
                        </a:rPr>
                        <a:t>Resolutions/frame rate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"/>
                          <a:ea typeface="+mn-ea"/>
                          <a:cs typeface="+mn-cs"/>
                        </a:rPr>
                        <a:t>Up to 1080p30 fps</a:t>
                      </a:r>
                      <a:endParaRPr 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990977"/>
                  </a:ext>
                </a:extLst>
              </a:tr>
              <a:tr h="257554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"/>
                        </a:rPr>
                        <a:t>Video standards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"/>
                          <a:ea typeface="+mn-ea"/>
                          <a:cs typeface="+mn-cs"/>
                        </a:rPr>
                        <a:t>H.264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241645"/>
                  </a:ext>
                </a:extLst>
              </a:tr>
              <a:tr h="257554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"/>
                        </a:rPr>
                        <a:t>Audio standards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"/>
                          <a:ea typeface="+mn-ea"/>
                          <a:cs typeface="+mn-cs"/>
                        </a:rPr>
                        <a:t>G.711, G.722, Opus 8 - 48kHz</a:t>
                      </a:r>
                      <a:endParaRPr 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427609"/>
                  </a:ext>
                </a:extLst>
              </a:tr>
              <a:tr h="257554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"/>
                        </a:rPr>
                        <a:t>Protocols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"/>
                          <a:ea typeface="+mn-ea"/>
                          <a:cs typeface="+mn-cs"/>
                        </a:rPr>
                        <a:t>SIP, SRTP/SRTCP, RTP/RTCP</a:t>
                      </a:r>
                      <a:endParaRPr 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414080"/>
                  </a:ext>
                </a:extLst>
              </a:tr>
              <a:tr h="257554">
                <a:tc>
                  <a:txBody>
                    <a:bodyPr/>
                    <a:lstStyle/>
                    <a:p>
                      <a:r>
                        <a:rPr lang="en-US" sz="10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"/>
                          <a:ea typeface="+mn-ea"/>
                          <a:cs typeface="+mn-cs"/>
                        </a:rPr>
                        <a:t>Encryption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"/>
                          <a:ea typeface="+mn-ea"/>
                          <a:cs typeface="+mn-cs"/>
                        </a:rPr>
                        <a:t>TLS, AES</a:t>
                      </a: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7439566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65CCF29-D07E-064C-BB42-D1F5C2B4C7E5}"/>
              </a:ext>
            </a:extLst>
          </p:cNvPr>
          <p:cNvSpPr txBox="1"/>
          <p:nvPr/>
        </p:nvSpPr>
        <p:spPr>
          <a:xfrm>
            <a:off x="2186318" y="144582"/>
            <a:ext cx="317226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Helvetica"/>
                <a:cs typeface="Helvetica"/>
              </a:rPr>
              <a:t>CONNECT deployment models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1669AF5-8B18-0C2A-F426-5EED61E6F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30" y="413404"/>
            <a:ext cx="6688456" cy="2835626"/>
          </a:xfrm>
          <a:prstGeom prst="rect">
            <a:avLst/>
          </a:prstGeom>
        </p:spPr>
      </p:pic>
      <p:pic>
        <p:nvPicPr>
          <p:cNvPr id="3" name="Picture 2" descr="A book with a scale of scales&#10;&#10;AI-generated content may be incorrect.">
            <a:extLst>
              <a:ext uri="{FF2B5EF4-FFF2-40B4-BE49-F238E27FC236}">
                <a16:creationId xmlns:a16="http://schemas.microsoft.com/office/drawing/2014/main" id="{4D35DED6-90CB-C33E-510F-6924B3E92A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81" y="8975888"/>
            <a:ext cx="1582483" cy="158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3014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e4cb82-25e4-49b3-8d2e-7212080659ee">
      <Terms xmlns="http://schemas.microsoft.com/office/infopath/2007/PartnerControls"/>
    </lcf76f155ced4ddcb4097134ff3c332f>
    <TaxCatchAll xmlns="61fb082e-f91b-437d-b4d4-0ddc258ed4e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8F1252F17DA84D95C525378BF45767" ma:contentTypeVersion="20" ma:contentTypeDescription="Create a new document." ma:contentTypeScope="" ma:versionID="9c02c73367494358f98dde98126e36ac">
  <xsd:schema xmlns:xsd="http://www.w3.org/2001/XMLSchema" xmlns:xs="http://www.w3.org/2001/XMLSchema" xmlns:p="http://schemas.microsoft.com/office/2006/metadata/properties" xmlns:ns2="b5e4cb82-25e4-49b3-8d2e-7212080659ee" xmlns:ns3="61fb082e-f91b-437d-b4d4-0ddc258ed4ec" targetNamespace="http://schemas.microsoft.com/office/2006/metadata/properties" ma:root="true" ma:fieldsID="a8078d3d13a32cbba486c454ef834fef" ns2:_="" ns3:_="">
    <xsd:import namespace="b5e4cb82-25e4-49b3-8d2e-7212080659ee"/>
    <xsd:import namespace="61fb082e-f91b-437d-b4d4-0ddc258ed4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e4cb82-25e4-49b3-8d2e-7212080659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2fcc89-7a13-4383-aa89-4539e27828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fb082e-f91b-437d-b4d4-0ddc258ed4e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a232a0d-6c74-4c77-b3ca-a6a0c7214b55}" ma:internalName="TaxCatchAll" ma:showField="CatchAllData" ma:web="61fb082e-f91b-437d-b4d4-0ddc258ed4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0A05BC-0161-4657-A347-BDB4B369EBA5}">
  <ds:schemaRefs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e064b4fc-7696-4cd7-b8e8-89c614adb587"/>
    <ds:schemaRef ds:uri="b84e6450-4ead-4358-9494-27bd3835f383"/>
    <ds:schemaRef ds:uri="b5e4cb82-25e4-49b3-8d2e-7212080659ee"/>
    <ds:schemaRef ds:uri="61fb082e-f91b-437d-b4d4-0ddc258ed4ec"/>
  </ds:schemaRefs>
</ds:datastoreItem>
</file>

<file path=customXml/itemProps2.xml><?xml version="1.0" encoding="utf-8"?>
<ds:datastoreItem xmlns:ds="http://schemas.openxmlformats.org/officeDocument/2006/customXml" ds:itemID="{056D5116-0F89-4219-8F4C-B496AEDB67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987230-597D-4CC8-B8FA-4BE18E297D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e4cb82-25e4-49b3-8d2e-7212080659ee"/>
    <ds:schemaRef ds:uri="61fb082e-f91b-437d-b4d4-0ddc258ed4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5502</TotalTime>
  <Words>623</Words>
  <Application>Microsoft Office PowerPoint</Application>
  <PresentationFormat>Custom</PresentationFormat>
  <Paragraphs>80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Leda Medrano</dc:creator>
  <cp:lastModifiedBy>Vemun Waksvik</cp:lastModifiedBy>
  <cp:revision>16</cp:revision>
  <dcterms:created xsi:type="dcterms:W3CDTF">2025-05-29T15:44:03Z</dcterms:created>
  <dcterms:modified xsi:type="dcterms:W3CDTF">2025-10-23T10:37:28Z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0x010100808F1252F17DA84D95C525378BF45767</vt:lpwstr>
  </property>
  <property fmtid="{D5CDD505-2E9C-101B-9397-08002B2CF9AE}" pid="3" name="MediaServiceImageTags">
    <vt:lpwstr/>
  </property>
</Properties>
</file>